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Default Extension="vml" ContentType="application/vnd.openxmlformats-officedocument.vmlDrawing"/>
  <Override PartName="/ppt/diagrams/layout2.xml" ContentType="application/vnd.openxmlformats-officedocument.drawingml.diagramLayout+xml"/>
  <Override PartName="/ppt/diagrams/layout1.xml" ContentType="application/vnd.openxmlformats-officedocument.drawingml.diagramLayout+xml"/>
  <Default Extension="xlsx" ContentType="application/vnd.openxmlformats-officedocument.spreadsheetml.sheet"/>
  <Override PartName="/ppt/charts/chart3.xml" ContentType="application/vnd.openxmlformats-officedocument.drawingml.chart+xml"/>
  <Override PartName="/ppt/diagrams/data2.xml" ContentType="application/vnd.openxmlformats-officedocument.drawingml.diagramData+xml"/>
  <Override PartName="/ppt/diagrams/drawing6.xml" ContentType="application/vnd.ms-office.drawingml.diagramDrawing+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diagrams/quickStyle1.xml" ContentType="application/vnd.openxmlformats-officedocument.drawingml.diagramStyle+xml"/>
  <Override PartName="/ppt/tags/tag3.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69" r:id="rId1"/>
  </p:sldMasterIdLst>
  <p:notesMasterIdLst>
    <p:notesMasterId r:id="rId15"/>
  </p:notesMasterIdLst>
  <p:sldIdLst>
    <p:sldId id="256" r:id="rId2"/>
    <p:sldId id="257" r:id="rId3"/>
    <p:sldId id="420" r:id="rId4"/>
    <p:sldId id="406" r:id="rId5"/>
    <p:sldId id="426" r:id="rId6"/>
    <p:sldId id="418" r:id="rId7"/>
    <p:sldId id="419" r:id="rId8"/>
    <p:sldId id="417" r:id="rId9"/>
    <p:sldId id="412" r:id="rId10"/>
    <p:sldId id="413" r:id="rId11"/>
    <p:sldId id="416" r:id="rId12"/>
    <p:sldId id="425" r:id="rId13"/>
    <p:sldId id="423" r:id="rId14"/>
  </p:sldIdLst>
  <p:sldSz cx="9144000" cy="6858000" type="screen4x3"/>
  <p:notesSz cx="7302500" cy="95885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B9D77A"/>
    <a:srgbClr val="D5998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94605" autoAdjust="0"/>
  </p:normalViewPr>
  <p:slideViewPr>
    <p:cSldViewPr>
      <p:cViewPr varScale="1">
        <p:scale>
          <a:sx n="63" d="100"/>
          <a:sy n="63" d="100"/>
        </p:scale>
        <p:origin x="-137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4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
          <c:y val="9.4891857691283238E-4"/>
          <c:w val="1"/>
          <c:h val="0.97491731091495915"/>
        </c:manualLayout>
      </c:layout>
      <c:barChart>
        <c:barDir val="col"/>
        <c:grouping val="clustered"/>
        <c:ser>
          <c:idx val="0"/>
          <c:order val="0"/>
          <c:tx>
            <c:strRef>
              <c:f>Sheet1!$A$2</c:f>
              <c:strCache>
                <c:ptCount val="1"/>
              </c:strCache>
            </c:strRef>
          </c:tx>
          <c:dPt>
            <c:idx val="0"/>
            <c:spPr/>
          </c:dPt>
          <c:dPt>
            <c:idx val="1"/>
            <c:spPr/>
          </c:dPt>
          <c:dPt>
            <c:idx val="2"/>
            <c:spPr/>
          </c:dPt>
          <c:dPt>
            <c:idx val="3"/>
            <c:spPr/>
          </c:dPt>
          <c:dLbls>
            <c:numFmt formatCode="#,##0" sourceLinked="0"/>
            <c:txPr>
              <a:bodyPr rot="0"/>
              <a:lstStyle/>
              <a:p>
                <a:pPr>
                  <a:defRPr sz="1100"/>
                </a:pPr>
                <a:endParaRPr lang="en-US"/>
              </a:p>
            </c:txPr>
            <c:dLblPos val="outEnd"/>
            <c:showVal val="1"/>
          </c:dLbls>
          <c:cat>
            <c:strRef>
              <c:f>Sheet1!$B$1:$G$1</c:f>
              <c:strCache>
                <c:ptCount val="6"/>
                <c:pt idx="0">
                  <c:v>Q1 FY15</c:v>
                </c:pt>
                <c:pt idx="1">
                  <c:v>Q2 FY 15</c:v>
                </c:pt>
                <c:pt idx="2">
                  <c:v>Q3 FY15</c:v>
                </c:pt>
                <c:pt idx="3">
                  <c:v>Q4 FY15</c:v>
                </c:pt>
                <c:pt idx="4">
                  <c:v>Q1 FY16</c:v>
                </c:pt>
                <c:pt idx="5">
                  <c:v>Q2 FY16</c:v>
                </c:pt>
              </c:strCache>
            </c:strRef>
          </c:cat>
          <c:val>
            <c:numRef>
              <c:f>Sheet1!$B$2:$G$2</c:f>
              <c:numCache>
                <c:formatCode>#,##0;\-#,##0</c:formatCode>
                <c:ptCount val="6"/>
                <c:pt idx="0">
                  <c:v>226.00000000002601</c:v>
                </c:pt>
                <c:pt idx="1">
                  <c:v>5023.0000000005712</c:v>
                </c:pt>
                <c:pt idx="2">
                  <c:v>14149.000000001608</c:v>
                </c:pt>
                <c:pt idx="3">
                  <c:v>18938</c:v>
                </c:pt>
                <c:pt idx="4">
                  <c:v>105837</c:v>
                </c:pt>
                <c:pt idx="5">
                  <c:v>247118</c:v>
                </c:pt>
              </c:numCache>
            </c:numRef>
          </c:val>
        </c:ser>
        <c:gapWidth val="70"/>
        <c:axId val="64713088"/>
        <c:axId val="64714624"/>
      </c:barChart>
      <c:catAx>
        <c:axId val="64713088"/>
        <c:scaling>
          <c:orientation val="minMax"/>
        </c:scaling>
        <c:axPos val="b"/>
        <c:numFmt formatCode="General" sourceLinked="1"/>
        <c:tickLblPos val="nextTo"/>
        <c:txPr>
          <a:bodyPr/>
          <a:lstStyle/>
          <a:p>
            <a:pPr>
              <a:defRPr sz="1100"/>
            </a:pPr>
            <a:endParaRPr lang="en-US"/>
          </a:p>
        </c:txPr>
        <c:crossAx val="64714624"/>
        <c:crossesAt val="0"/>
        <c:auto val="1"/>
        <c:lblAlgn val="ctr"/>
        <c:lblOffset val="100"/>
        <c:tickLblSkip val="1"/>
        <c:tickMarkSkip val="1"/>
      </c:catAx>
      <c:valAx>
        <c:axId val="64714624"/>
        <c:scaling>
          <c:orientation val="minMax"/>
        </c:scaling>
        <c:axPos val="l"/>
        <c:majorGridlines/>
        <c:numFmt formatCode="#,##0;\-#,##0" sourceLinked="1"/>
        <c:majorTickMark val="none"/>
        <c:tickLblPos val="none"/>
        <c:crossAx val="64713088"/>
        <c:crosses val="autoZero"/>
        <c:crossBetween val="between"/>
      </c:valAx>
      <c:spPr>
        <a:solidFill>
          <a:schemeClr val="lt1"/>
        </a:solidFill>
        <a:ln w="25400" cap="flat" cmpd="sng" algn="ctr">
          <a:solidFill>
            <a:schemeClr val="accent1"/>
          </a:solidFill>
          <a:prstDash val="solid"/>
        </a:ln>
        <a:effectLst/>
      </c:spPr>
    </c:plotArea>
    <c:plotVisOnly val="1"/>
    <c:dispBlanksAs val="gap"/>
  </c:chart>
  <c:spPr>
    <a:ln>
      <a:solidFill>
        <a:schemeClr val="accent1"/>
      </a:solidFill>
    </a:ln>
  </c:spPr>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
          <c:y val="9.4891857691283281E-4"/>
          <c:w val="1"/>
          <c:h val="0.97491731091495926"/>
        </c:manualLayout>
      </c:layout>
      <c:barChart>
        <c:barDir val="col"/>
        <c:grouping val="clustered"/>
        <c:ser>
          <c:idx val="0"/>
          <c:order val="0"/>
          <c:tx>
            <c:strRef>
              <c:f>Sheet1!$A$2</c:f>
              <c:strCache>
                <c:ptCount val="1"/>
              </c:strCache>
            </c:strRef>
          </c:tx>
          <c:dLbls>
            <c:numFmt formatCode="#,##0" sourceLinked="0"/>
            <c:txPr>
              <a:bodyPr rot="0"/>
              <a:lstStyle/>
              <a:p>
                <a:pPr>
                  <a:defRPr sz="1100"/>
                </a:pPr>
                <a:endParaRPr lang="en-US"/>
              </a:p>
            </c:txPr>
            <c:dLblPos val="outEnd"/>
            <c:showVal val="1"/>
          </c:dLbls>
          <c:cat>
            <c:strRef>
              <c:f>Sheet1!$B$1:$G$1</c:f>
              <c:strCache>
                <c:ptCount val="6"/>
                <c:pt idx="0">
                  <c:v>Q1 FY15</c:v>
                </c:pt>
                <c:pt idx="1">
                  <c:v>Q2 FY 15</c:v>
                </c:pt>
                <c:pt idx="2">
                  <c:v>Q3 FY15</c:v>
                </c:pt>
                <c:pt idx="3">
                  <c:v>Q4 FY15</c:v>
                </c:pt>
                <c:pt idx="4">
                  <c:v>Q1 FY16</c:v>
                </c:pt>
                <c:pt idx="5">
                  <c:v>Q2 FY16</c:v>
                </c:pt>
              </c:strCache>
            </c:strRef>
          </c:cat>
          <c:val>
            <c:numRef>
              <c:f>Sheet1!$B$2:$G$2</c:f>
              <c:numCache>
                <c:formatCode>#,##0;\-#,##0</c:formatCode>
                <c:ptCount val="6"/>
                <c:pt idx="0">
                  <c:v>4</c:v>
                </c:pt>
                <c:pt idx="1">
                  <c:v>8.33</c:v>
                </c:pt>
                <c:pt idx="2">
                  <c:v>16.22</c:v>
                </c:pt>
                <c:pt idx="3">
                  <c:v>43.36</c:v>
                </c:pt>
                <c:pt idx="4">
                  <c:v>165.04</c:v>
                </c:pt>
                <c:pt idx="5">
                  <c:v>345.44</c:v>
                </c:pt>
              </c:numCache>
            </c:numRef>
          </c:val>
        </c:ser>
        <c:gapWidth val="70"/>
        <c:axId val="64789888"/>
        <c:axId val="66983040"/>
      </c:barChart>
      <c:catAx>
        <c:axId val="64789888"/>
        <c:scaling>
          <c:orientation val="minMax"/>
        </c:scaling>
        <c:axPos val="b"/>
        <c:numFmt formatCode="General" sourceLinked="1"/>
        <c:tickLblPos val="nextTo"/>
        <c:txPr>
          <a:bodyPr/>
          <a:lstStyle/>
          <a:p>
            <a:pPr>
              <a:defRPr sz="1100"/>
            </a:pPr>
            <a:endParaRPr lang="en-US"/>
          </a:p>
        </c:txPr>
        <c:crossAx val="66983040"/>
        <c:crossesAt val="0"/>
        <c:auto val="1"/>
        <c:lblAlgn val="ctr"/>
        <c:lblOffset val="100"/>
        <c:tickLblSkip val="1"/>
        <c:tickMarkSkip val="1"/>
      </c:catAx>
      <c:valAx>
        <c:axId val="66983040"/>
        <c:scaling>
          <c:orientation val="minMax"/>
        </c:scaling>
        <c:axPos val="l"/>
        <c:majorGridlines/>
        <c:numFmt formatCode="#,##0;\-#,##0" sourceLinked="1"/>
        <c:majorTickMark val="none"/>
        <c:tickLblPos val="none"/>
        <c:crossAx val="64789888"/>
        <c:crosses val="autoZero"/>
        <c:crossBetween val="between"/>
      </c:valAx>
      <c:spPr>
        <a:solidFill>
          <a:schemeClr val="lt1"/>
        </a:solidFill>
        <a:ln w="25400" cap="flat" cmpd="sng" algn="ctr">
          <a:solidFill>
            <a:schemeClr val="accent1"/>
          </a:solidFill>
          <a:prstDash val="solid"/>
        </a:ln>
        <a:effectLst/>
      </c:spPr>
    </c:plotArea>
    <c:plotVisOnly val="1"/>
    <c:dispBlanksAs val="gap"/>
  </c:chart>
  <c:spPr>
    <a:ln>
      <a:solidFill>
        <a:schemeClr val="accent1"/>
      </a:solidFill>
    </a:ln>
  </c:spPr>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
          <c:y val="9.4891857691283357E-4"/>
          <c:w val="1"/>
          <c:h val="0.97491731091495926"/>
        </c:manualLayout>
      </c:layout>
      <c:barChart>
        <c:barDir val="col"/>
        <c:grouping val="clustered"/>
        <c:ser>
          <c:idx val="0"/>
          <c:order val="0"/>
          <c:tx>
            <c:strRef>
              <c:f>Sheet1!$A$2</c:f>
              <c:strCache>
                <c:ptCount val="1"/>
              </c:strCache>
            </c:strRef>
          </c:tx>
          <c:dLbls>
            <c:numFmt formatCode="#,##0" sourceLinked="0"/>
            <c:txPr>
              <a:bodyPr rot="0"/>
              <a:lstStyle/>
              <a:p>
                <a:pPr>
                  <a:defRPr sz="1100"/>
                </a:pPr>
                <a:endParaRPr lang="en-US"/>
              </a:p>
            </c:txPr>
            <c:dLblPos val="outEnd"/>
            <c:showVal val="1"/>
          </c:dLbls>
          <c:cat>
            <c:strRef>
              <c:f>Sheet1!$B$1:$G$1</c:f>
              <c:strCache>
                <c:ptCount val="6"/>
                <c:pt idx="0">
                  <c:v>Q1 FY15</c:v>
                </c:pt>
                <c:pt idx="1">
                  <c:v>Q2 FY 15</c:v>
                </c:pt>
                <c:pt idx="2">
                  <c:v>Q3 FY15</c:v>
                </c:pt>
                <c:pt idx="3">
                  <c:v>Q4 FY15</c:v>
                </c:pt>
                <c:pt idx="4">
                  <c:v>Q1 FY16</c:v>
                </c:pt>
                <c:pt idx="5">
                  <c:v>Q2 FY16</c:v>
                </c:pt>
              </c:strCache>
            </c:strRef>
          </c:cat>
          <c:val>
            <c:numRef>
              <c:f>Sheet1!$B$2:$G$2</c:f>
              <c:numCache>
                <c:formatCode>#,##0;\-#,##0</c:formatCode>
                <c:ptCount val="6"/>
                <c:pt idx="0">
                  <c:v>130</c:v>
                </c:pt>
                <c:pt idx="1">
                  <c:v>193</c:v>
                </c:pt>
                <c:pt idx="2">
                  <c:v>725</c:v>
                </c:pt>
                <c:pt idx="3">
                  <c:v>1504</c:v>
                </c:pt>
                <c:pt idx="4">
                  <c:v>1611</c:v>
                </c:pt>
                <c:pt idx="5">
                  <c:v>2520</c:v>
                </c:pt>
              </c:numCache>
            </c:numRef>
          </c:val>
        </c:ser>
        <c:gapWidth val="70"/>
        <c:axId val="67053440"/>
        <c:axId val="67054976"/>
      </c:barChart>
      <c:catAx>
        <c:axId val="67053440"/>
        <c:scaling>
          <c:orientation val="minMax"/>
        </c:scaling>
        <c:axPos val="b"/>
        <c:numFmt formatCode="General" sourceLinked="1"/>
        <c:tickLblPos val="nextTo"/>
        <c:txPr>
          <a:bodyPr/>
          <a:lstStyle/>
          <a:p>
            <a:pPr>
              <a:defRPr sz="1100"/>
            </a:pPr>
            <a:endParaRPr lang="en-US"/>
          </a:p>
        </c:txPr>
        <c:crossAx val="67054976"/>
        <c:crossesAt val="0"/>
        <c:auto val="1"/>
        <c:lblAlgn val="ctr"/>
        <c:lblOffset val="100"/>
        <c:tickLblSkip val="1"/>
        <c:tickMarkSkip val="1"/>
      </c:catAx>
      <c:valAx>
        <c:axId val="67054976"/>
        <c:scaling>
          <c:orientation val="minMax"/>
        </c:scaling>
        <c:axPos val="l"/>
        <c:majorGridlines/>
        <c:numFmt formatCode="#,##0;\-#,##0" sourceLinked="1"/>
        <c:majorTickMark val="none"/>
        <c:tickLblPos val="none"/>
        <c:crossAx val="67053440"/>
        <c:crosses val="autoZero"/>
        <c:crossBetween val="between"/>
      </c:valAx>
      <c:spPr>
        <a:solidFill>
          <a:schemeClr val="lt1"/>
        </a:solidFill>
        <a:ln w="25400" cap="flat" cmpd="sng" algn="ctr">
          <a:solidFill>
            <a:schemeClr val="accent1"/>
          </a:solidFill>
          <a:prstDash val="solid"/>
        </a:ln>
        <a:effectLst/>
      </c:spPr>
    </c:plotArea>
    <c:plotVisOnly val="1"/>
    <c:dispBlanksAs val="gap"/>
  </c:chart>
  <c:spPr>
    <a:ln>
      <a:solidFill>
        <a:schemeClr val="accent1"/>
      </a:solidFill>
    </a:ln>
  </c:spPr>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4BA5C1-7EDF-4221-A29D-886A69F21D0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615E991A-E7F0-4DE7-9A65-62A8E0850D42}">
      <dgm:prSet phldrT="[Text]" custT="1"/>
      <dgm:spPr>
        <a:solidFill>
          <a:srgbClr val="B9D77A"/>
        </a:solidFill>
        <a:ln>
          <a:solidFill>
            <a:srgbClr val="D59988"/>
          </a:solidFill>
        </a:ln>
      </dgm:spPr>
      <dgm:t>
        <a:bodyPr/>
        <a:lstStyle/>
        <a:p>
          <a:pPr algn="r"/>
          <a:r>
            <a:rPr lang="en-US" sz="4800" dirty="0" smtClean="0">
              <a:latin typeface="+mj-lt"/>
            </a:rPr>
            <a:t>Q2 FY16 update</a:t>
          </a:r>
          <a:endParaRPr lang="en-IN" sz="4800" dirty="0">
            <a:latin typeface="+mj-lt"/>
          </a:endParaRPr>
        </a:p>
      </dgm:t>
    </dgm:pt>
    <dgm:pt modelId="{17E6D2E2-C2C8-4B5C-8CB4-0E429CD660C2}" type="parTrans" cxnId="{828A7B37-E305-4063-A05B-D979274493F8}">
      <dgm:prSet/>
      <dgm:spPr/>
      <dgm:t>
        <a:bodyPr/>
        <a:lstStyle/>
        <a:p>
          <a:endParaRPr lang="en-IN"/>
        </a:p>
      </dgm:t>
    </dgm:pt>
    <dgm:pt modelId="{CE2A34C5-3674-4AAA-9F4E-2D4DF355730C}" type="sibTrans" cxnId="{828A7B37-E305-4063-A05B-D979274493F8}">
      <dgm:prSet/>
      <dgm:spPr/>
      <dgm:t>
        <a:bodyPr/>
        <a:lstStyle/>
        <a:p>
          <a:endParaRPr lang="en-IN"/>
        </a:p>
      </dgm:t>
    </dgm:pt>
    <dgm:pt modelId="{BCEB0D39-1641-43A9-A260-7AD2DC004F26}">
      <dgm:prSet phldrT="[Text]"/>
      <dgm:spPr/>
      <dgm:t>
        <a:bodyPr/>
        <a:lstStyle/>
        <a:p>
          <a:endParaRPr lang="en-IN" dirty="0"/>
        </a:p>
      </dgm:t>
    </dgm:pt>
    <dgm:pt modelId="{D2211D8A-16EB-4720-A85A-A3C792D154CD}" type="parTrans" cxnId="{4A9B5A66-5FD0-46C7-B448-4F399535FECC}">
      <dgm:prSet/>
      <dgm:spPr/>
      <dgm:t>
        <a:bodyPr/>
        <a:lstStyle/>
        <a:p>
          <a:endParaRPr lang="en-IN"/>
        </a:p>
      </dgm:t>
    </dgm:pt>
    <dgm:pt modelId="{6CBC0762-9103-462C-BFB8-A7BB47C374F6}" type="sibTrans" cxnId="{4A9B5A66-5FD0-46C7-B448-4F399535FECC}">
      <dgm:prSet/>
      <dgm:spPr/>
      <dgm:t>
        <a:bodyPr/>
        <a:lstStyle/>
        <a:p>
          <a:endParaRPr lang="en-IN"/>
        </a:p>
      </dgm:t>
    </dgm:pt>
    <dgm:pt modelId="{445104A8-537A-4B0E-A39F-222A5BBED914}" type="pres">
      <dgm:prSet presAssocID="{064BA5C1-7EDF-4221-A29D-886A69F21D0F}" presName="linear" presStyleCnt="0">
        <dgm:presLayoutVars>
          <dgm:animLvl val="lvl"/>
          <dgm:resizeHandles val="exact"/>
        </dgm:presLayoutVars>
      </dgm:prSet>
      <dgm:spPr/>
      <dgm:t>
        <a:bodyPr/>
        <a:lstStyle/>
        <a:p>
          <a:endParaRPr lang="en-IN"/>
        </a:p>
      </dgm:t>
    </dgm:pt>
    <dgm:pt modelId="{F1032573-E0D1-41D0-B898-88A8F479F453}" type="pres">
      <dgm:prSet presAssocID="{615E991A-E7F0-4DE7-9A65-62A8E0850D42}" presName="parentText" presStyleLbl="node1" presStyleIdx="0" presStyleCnt="1" custLinFactNeighborX="1250" custLinFactNeighborY="28874">
        <dgm:presLayoutVars>
          <dgm:chMax val="0"/>
          <dgm:bulletEnabled val="1"/>
        </dgm:presLayoutVars>
      </dgm:prSet>
      <dgm:spPr/>
      <dgm:t>
        <a:bodyPr/>
        <a:lstStyle/>
        <a:p>
          <a:endParaRPr lang="en-IN"/>
        </a:p>
      </dgm:t>
    </dgm:pt>
    <dgm:pt modelId="{7F8DFBDC-36CE-437C-8914-AEA3F8CD0214}" type="pres">
      <dgm:prSet presAssocID="{615E991A-E7F0-4DE7-9A65-62A8E0850D42}" presName="childText" presStyleLbl="revTx" presStyleIdx="0" presStyleCnt="1">
        <dgm:presLayoutVars>
          <dgm:bulletEnabled val="1"/>
        </dgm:presLayoutVars>
      </dgm:prSet>
      <dgm:spPr/>
      <dgm:t>
        <a:bodyPr/>
        <a:lstStyle/>
        <a:p>
          <a:endParaRPr lang="en-IN"/>
        </a:p>
      </dgm:t>
    </dgm:pt>
  </dgm:ptLst>
  <dgm:cxnLst>
    <dgm:cxn modelId="{828A7B37-E305-4063-A05B-D979274493F8}" srcId="{064BA5C1-7EDF-4221-A29D-886A69F21D0F}" destId="{615E991A-E7F0-4DE7-9A65-62A8E0850D42}" srcOrd="0" destOrd="0" parTransId="{17E6D2E2-C2C8-4B5C-8CB4-0E429CD660C2}" sibTransId="{CE2A34C5-3674-4AAA-9F4E-2D4DF355730C}"/>
    <dgm:cxn modelId="{1933BC84-804E-4F07-9981-0D5CD8D7830D}" type="presOf" srcId="{615E991A-E7F0-4DE7-9A65-62A8E0850D42}" destId="{F1032573-E0D1-41D0-B898-88A8F479F453}" srcOrd="0" destOrd="0" presId="urn:microsoft.com/office/officeart/2005/8/layout/vList2"/>
    <dgm:cxn modelId="{BBDA0E2D-2A2B-4130-B05C-18F9D583B7E3}" type="presOf" srcId="{BCEB0D39-1641-43A9-A260-7AD2DC004F26}" destId="{7F8DFBDC-36CE-437C-8914-AEA3F8CD0214}" srcOrd="0" destOrd="0" presId="urn:microsoft.com/office/officeart/2005/8/layout/vList2"/>
    <dgm:cxn modelId="{4A9B5A66-5FD0-46C7-B448-4F399535FECC}" srcId="{615E991A-E7F0-4DE7-9A65-62A8E0850D42}" destId="{BCEB0D39-1641-43A9-A260-7AD2DC004F26}" srcOrd="0" destOrd="0" parTransId="{D2211D8A-16EB-4720-A85A-A3C792D154CD}" sibTransId="{6CBC0762-9103-462C-BFB8-A7BB47C374F6}"/>
    <dgm:cxn modelId="{CDD1340F-554F-4A26-AB39-AF82B4AB174C}" type="presOf" srcId="{064BA5C1-7EDF-4221-A29D-886A69F21D0F}" destId="{445104A8-537A-4B0E-A39F-222A5BBED914}" srcOrd="0" destOrd="0" presId="urn:microsoft.com/office/officeart/2005/8/layout/vList2"/>
    <dgm:cxn modelId="{B50E19E5-0D6E-4B45-BB2D-12F3787DF7FC}" type="presParOf" srcId="{445104A8-537A-4B0E-A39F-222A5BBED914}" destId="{F1032573-E0D1-41D0-B898-88A8F479F453}" srcOrd="0" destOrd="0" presId="urn:microsoft.com/office/officeart/2005/8/layout/vList2"/>
    <dgm:cxn modelId="{8FE26166-3069-4AFC-9859-5CF12A1803B9}" type="presParOf" srcId="{445104A8-537A-4B0E-A39F-222A5BBED914}" destId="{7F8DFBDC-36CE-437C-8914-AEA3F8CD0214}" srcOrd="1" destOrd="0" presId="urn:microsoft.com/office/officeart/2005/8/layout/vList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192AC3-8E3B-4E4E-A2DC-D39AC18A3193}" type="doc">
      <dgm:prSet loTypeId="urn:microsoft.com/office/officeart/2005/8/layout/hList6" loCatId="list" qsTypeId="urn:microsoft.com/office/officeart/2005/8/quickstyle/simple1" qsCatId="simple" csTypeId="urn:microsoft.com/office/officeart/2005/8/colors/colorful4" csCatId="colorful" phldr="1"/>
      <dgm:spPr/>
      <dgm:t>
        <a:bodyPr/>
        <a:lstStyle/>
        <a:p>
          <a:endParaRPr lang="en-US"/>
        </a:p>
      </dgm:t>
    </dgm:pt>
    <dgm:pt modelId="{CB7BBA6D-2F20-41C9-8AD6-03E49612FB32}" type="pres">
      <dgm:prSet presAssocID="{2C192AC3-8E3B-4E4E-A2DC-D39AC18A3193}" presName="Name0" presStyleCnt="0">
        <dgm:presLayoutVars>
          <dgm:dir/>
          <dgm:resizeHandles val="exact"/>
        </dgm:presLayoutVars>
      </dgm:prSet>
      <dgm:spPr/>
      <dgm:t>
        <a:bodyPr/>
        <a:lstStyle/>
        <a:p>
          <a:endParaRPr lang="en-GB"/>
        </a:p>
      </dgm:t>
    </dgm:pt>
  </dgm:ptLst>
  <dgm:cxnLst>
    <dgm:cxn modelId="{C3B7FF24-AE03-462C-8AD7-665C99D6A802}" type="presOf" srcId="{2C192AC3-8E3B-4E4E-A2DC-D39AC18A3193}" destId="{CB7BBA6D-2F20-41C9-8AD6-03E49612FB32}" srcOrd="0" destOrd="0" presId="urn:microsoft.com/office/officeart/2005/8/layout/hList6"/>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032573-E0D1-41D0-B898-88A8F479F453}">
      <dsp:nvSpPr>
        <dsp:cNvPr id="0" name=""/>
        <dsp:cNvSpPr/>
      </dsp:nvSpPr>
      <dsp:spPr>
        <a:xfrm>
          <a:off x="0" y="1196199"/>
          <a:ext cx="6096000" cy="1216800"/>
        </a:xfrm>
        <a:prstGeom prst="roundRect">
          <a:avLst/>
        </a:prstGeom>
        <a:solidFill>
          <a:srgbClr val="B9D77A"/>
        </a:solidFill>
        <a:ln w="25400" cap="flat" cmpd="sng" algn="ctr">
          <a:solidFill>
            <a:srgbClr val="D5998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r" defTabSz="2133600">
            <a:lnSpc>
              <a:spcPct val="90000"/>
            </a:lnSpc>
            <a:spcBef>
              <a:spcPct val="0"/>
            </a:spcBef>
            <a:spcAft>
              <a:spcPct val="35000"/>
            </a:spcAft>
          </a:pPr>
          <a:r>
            <a:rPr lang="en-US" sz="4800" kern="1200" dirty="0" smtClean="0">
              <a:latin typeface="+mj-lt"/>
            </a:rPr>
            <a:t>           Growing Fast …</a:t>
          </a:r>
          <a:endParaRPr lang="en-IN" sz="4800" kern="1200" dirty="0">
            <a:latin typeface="+mj-lt"/>
          </a:endParaRPr>
        </a:p>
      </dsp:txBody>
      <dsp:txXfrm>
        <a:off x="59399" y="1255598"/>
        <a:ext cx="5977202" cy="1098002"/>
      </dsp:txXfrm>
    </dsp:sp>
    <dsp:sp modelId="{7F8DFBDC-36CE-437C-8914-AEA3F8CD0214}">
      <dsp:nvSpPr>
        <dsp:cNvPr id="0" name=""/>
        <dsp:cNvSpPr/>
      </dsp:nvSpPr>
      <dsp:spPr>
        <a:xfrm>
          <a:off x="0" y="2102200"/>
          <a:ext cx="60960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82550" rIns="462280" bIns="82550" numCol="1" spcCol="1270" anchor="t" anchorCtr="0">
          <a:noAutofit/>
        </a:bodyPr>
        <a:lstStyle/>
        <a:p>
          <a:pPr marL="285750" lvl="1" indent="-285750" algn="l" defTabSz="2266950">
            <a:lnSpc>
              <a:spcPct val="90000"/>
            </a:lnSpc>
            <a:spcBef>
              <a:spcPct val="0"/>
            </a:spcBef>
            <a:spcAft>
              <a:spcPct val="20000"/>
            </a:spcAft>
            <a:buChar char="••"/>
          </a:pPr>
          <a:endParaRPr lang="en-IN" sz="5100" kern="1200" dirty="0"/>
        </a:p>
      </dsp:txBody>
      <dsp:txXfrm>
        <a:off x="0" y="2102200"/>
        <a:ext cx="6096000" cy="10764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64417" cy="479425"/>
          </a:xfrm>
          <a:prstGeom prst="rect">
            <a:avLst/>
          </a:prstGeom>
        </p:spPr>
        <p:txBody>
          <a:bodyPr vert="horz" lIns="96507" tIns="48253" rIns="96507" bIns="48253" rtlCol="0"/>
          <a:lstStyle>
            <a:lvl1pPr algn="l">
              <a:defRPr sz="1200"/>
            </a:lvl1pPr>
          </a:lstStyle>
          <a:p>
            <a:endParaRPr lang="en-US" dirty="0"/>
          </a:p>
        </p:txBody>
      </p:sp>
      <p:sp>
        <p:nvSpPr>
          <p:cNvPr id="3" name="Date Placeholder 2"/>
          <p:cNvSpPr>
            <a:spLocks noGrp="1"/>
          </p:cNvSpPr>
          <p:nvPr>
            <p:ph type="dt" idx="1"/>
          </p:nvPr>
        </p:nvSpPr>
        <p:spPr>
          <a:xfrm>
            <a:off x="4136394" y="1"/>
            <a:ext cx="3164417" cy="479425"/>
          </a:xfrm>
          <a:prstGeom prst="rect">
            <a:avLst/>
          </a:prstGeom>
        </p:spPr>
        <p:txBody>
          <a:bodyPr vert="horz" lIns="96507" tIns="48253" rIns="96507" bIns="48253" rtlCol="0"/>
          <a:lstStyle>
            <a:lvl1pPr algn="r">
              <a:defRPr sz="1200"/>
            </a:lvl1pPr>
          </a:lstStyle>
          <a:p>
            <a:fld id="{3659E0B3-8C7E-400A-ACC8-82A13B7FAC1F}" type="datetimeFigureOut">
              <a:rPr lang="en-US" smtClean="0"/>
              <a:pPr/>
              <a:t>13-Oct-15</a:t>
            </a:fld>
            <a:endParaRPr lang="en-US" dirty="0"/>
          </a:p>
        </p:txBody>
      </p:sp>
      <p:sp>
        <p:nvSpPr>
          <p:cNvPr id="4" name="Slide Image Placeholder 3"/>
          <p:cNvSpPr>
            <a:spLocks noGrp="1" noRot="1" noChangeAspect="1"/>
          </p:cNvSpPr>
          <p:nvPr>
            <p:ph type="sldImg" idx="2"/>
          </p:nvPr>
        </p:nvSpPr>
        <p:spPr>
          <a:xfrm>
            <a:off x="1255713" y="720725"/>
            <a:ext cx="4791075" cy="3594100"/>
          </a:xfrm>
          <a:prstGeom prst="rect">
            <a:avLst/>
          </a:prstGeom>
          <a:noFill/>
          <a:ln w="12700">
            <a:solidFill>
              <a:prstClr val="black"/>
            </a:solidFill>
          </a:ln>
        </p:spPr>
        <p:txBody>
          <a:bodyPr vert="horz" lIns="96507" tIns="48253" rIns="96507" bIns="48253" rtlCol="0" anchor="ctr"/>
          <a:lstStyle/>
          <a:p>
            <a:endParaRPr lang="en-US" dirty="0"/>
          </a:p>
        </p:txBody>
      </p:sp>
      <p:sp>
        <p:nvSpPr>
          <p:cNvPr id="5" name="Notes Placeholder 4"/>
          <p:cNvSpPr>
            <a:spLocks noGrp="1"/>
          </p:cNvSpPr>
          <p:nvPr>
            <p:ph type="body" sz="quarter" idx="3"/>
          </p:nvPr>
        </p:nvSpPr>
        <p:spPr>
          <a:xfrm>
            <a:off x="730250" y="4554538"/>
            <a:ext cx="5842000" cy="4314825"/>
          </a:xfrm>
          <a:prstGeom prst="rect">
            <a:avLst/>
          </a:prstGeom>
        </p:spPr>
        <p:txBody>
          <a:bodyPr vert="horz" lIns="96507" tIns="48253" rIns="96507" bIns="4825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107412"/>
            <a:ext cx="3164417" cy="479425"/>
          </a:xfrm>
          <a:prstGeom prst="rect">
            <a:avLst/>
          </a:prstGeom>
        </p:spPr>
        <p:txBody>
          <a:bodyPr vert="horz" lIns="96507" tIns="48253" rIns="96507" bIns="48253"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36394" y="9107412"/>
            <a:ext cx="3164417" cy="479425"/>
          </a:xfrm>
          <a:prstGeom prst="rect">
            <a:avLst/>
          </a:prstGeom>
        </p:spPr>
        <p:txBody>
          <a:bodyPr vert="horz" lIns="96507" tIns="48253" rIns="96507" bIns="48253" rtlCol="0" anchor="b"/>
          <a:lstStyle>
            <a:lvl1pPr algn="r">
              <a:defRPr sz="1200"/>
            </a:lvl1pPr>
          </a:lstStyle>
          <a:p>
            <a:fld id="{43BC1F51-4497-47A5-BAA7-3243885E0AFE}" type="slidenum">
              <a:rPr lang="en-US" smtClean="0"/>
              <a:pPr/>
              <a:t>‹#›</a:t>
            </a:fld>
            <a:endParaRPr lang="en-US" dirty="0"/>
          </a:p>
        </p:txBody>
      </p:sp>
    </p:spTree>
    <p:extLst>
      <p:ext uri="{BB962C8B-B14F-4D97-AF65-F5344CB8AC3E}">
        <p14:creationId xmlns="" xmlns:p14="http://schemas.microsoft.com/office/powerpoint/2010/main" val="2776251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ea typeface="ＭＳ Ｐゴシック" pitchFamily="34" charset="-128"/>
            </a:endParaRPr>
          </a:p>
        </p:txBody>
      </p:sp>
      <p:sp>
        <p:nvSpPr>
          <p:cNvPr id="24580" name="Slide Number Placeholder 3"/>
          <p:cNvSpPr>
            <a:spLocks noGrp="1"/>
          </p:cNvSpPr>
          <p:nvPr>
            <p:ph type="sldNum" sz="quarter" idx="5"/>
          </p:nvPr>
        </p:nvSpPr>
        <p:spPr bwMode="auto">
          <a:noFill/>
          <a:ln>
            <a:miter lim="800000"/>
            <a:headEnd/>
            <a:tailEnd/>
          </a:ln>
        </p:spPr>
        <p:txBody>
          <a:bodyPr/>
          <a:lstStyle/>
          <a:p>
            <a:fld id="{6139BB53-DA59-4958-856A-C7BE2053BD92}" type="slidenum">
              <a:rPr lang="en-IN" smtClean="0"/>
              <a:pPr/>
              <a:t>1</a:t>
            </a:fld>
            <a:endParaRPr lang="en-IN" dirty="0" smtClean="0"/>
          </a:p>
        </p:txBody>
      </p:sp>
    </p:spTree>
    <p:extLst>
      <p:ext uri="{BB962C8B-B14F-4D97-AF65-F5344CB8AC3E}">
        <p14:creationId xmlns="" xmlns:p14="http://schemas.microsoft.com/office/powerpoint/2010/main" val="1933455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
        <p:nvSpPr>
          <p:cNvPr id="25604" name="Slide Number Placeholder 3"/>
          <p:cNvSpPr>
            <a:spLocks noGrp="1"/>
          </p:cNvSpPr>
          <p:nvPr>
            <p:ph type="sldNum" sz="quarter" idx="5"/>
          </p:nvPr>
        </p:nvSpPr>
        <p:spPr bwMode="auto">
          <a:noFill/>
          <a:ln>
            <a:miter lim="800000"/>
            <a:headEnd/>
            <a:tailEnd/>
          </a:ln>
        </p:spPr>
        <p:txBody>
          <a:bodyPr/>
          <a:lstStyle/>
          <a:p>
            <a:fld id="{AD07D933-8C8D-4BBE-95AD-5FBE1A05AE75}" type="slidenum">
              <a:rPr lang="en-US" smtClean="0"/>
              <a:pPr/>
              <a:t>2</a:t>
            </a:fld>
            <a:endParaRPr lang="en-US" dirty="0" smtClean="0"/>
          </a:p>
        </p:txBody>
      </p:sp>
    </p:spTree>
    <p:extLst>
      <p:ext uri="{BB962C8B-B14F-4D97-AF65-F5344CB8AC3E}">
        <p14:creationId xmlns="" xmlns:p14="http://schemas.microsoft.com/office/powerpoint/2010/main" val="2515111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
        <p:nvSpPr>
          <p:cNvPr id="25604" name="Slide Number Placeholder 3"/>
          <p:cNvSpPr>
            <a:spLocks noGrp="1"/>
          </p:cNvSpPr>
          <p:nvPr>
            <p:ph type="sldNum" sz="quarter" idx="5"/>
          </p:nvPr>
        </p:nvSpPr>
        <p:spPr bwMode="auto">
          <a:noFill/>
          <a:ln>
            <a:miter lim="800000"/>
            <a:headEnd/>
            <a:tailEnd/>
          </a:ln>
        </p:spPr>
        <p:txBody>
          <a:bodyPr/>
          <a:lstStyle/>
          <a:p>
            <a:fld id="{AD07D933-8C8D-4BBE-95AD-5FBE1A05AE75}" type="slidenum">
              <a:rPr lang="en-US" smtClean="0"/>
              <a:pPr/>
              <a:t>4</a:t>
            </a:fld>
            <a:endParaRPr lang="en-US" dirty="0" smtClean="0"/>
          </a:p>
        </p:txBody>
      </p:sp>
    </p:spTree>
    <p:extLst>
      <p:ext uri="{BB962C8B-B14F-4D97-AF65-F5344CB8AC3E}">
        <p14:creationId xmlns="" xmlns:p14="http://schemas.microsoft.com/office/powerpoint/2010/main" val="2515111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
        <p:nvSpPr>
          <p:cNvPr id="25604" name="Slide Number Placeholder 3"/>
          <p:cNvSpPr>
            <a:spLocks noGrp="1"/>
          </p:cNvSpPr>
          <p:nvPr>
            <p:ph type="sldNum" sz="quarter" idx="5"/>
          </p:nvPr>
        </p:nvSpPr>
        <p:spPr bwMode="auto">
          <a:noFill/>
          <a:ln>
            <a:miter lim="800000"/>
            <a:headEnd/>
            <a:tailEnd/>
          </a:ln>
        </p:spPr>
        <p:txBody>
          <a:bodyPr/>
          <a:lstStyle/>
          <a:p>
            <a:fld id="{AD07D933-8C8D-4BBE-95AD-5FBE1A05AE75}" type="slidenum">
              <a:rPr lang="en-US" smtClean="0"/>
              <a:pPr/>
              <a:t>5</a:t>
            </a:fld>
            <a:endParaRPr lang="en-US" dirty="0" smtClean="0"/>
          </a:p>
        </p:txBody>
      </p:sp>
    </p:spTree>
    <p:extLst>
      <p:ext uri="{BB962C8B-B14F-4D97-AF65-F5344CB8AC3E}">
        <p14:creationId xmlns="" xmlns:p14="http://schemas.microsoft.com/office/powerpoint/2010/main" val="1450268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
        <p:nvSpPr>
          <p:cNvPr id="25604" name="Slide Number Placeholder 3"/>
          <p:cNvSpPr>
            <a:spLocks noGrp="1"/>
          </p:cNvSpPr>
          <p:nvPr>
            <p:ph type="sldNum" sz="quarter" idx="5"/>
          </p:nvPr>
        </p:nvSpPr>
        <p:spPr bwMode="auto">
          <a:noFill/>
          <a:ln>
            <a:miter lim="800000"/>
            <a:headEnd/>
            <a:tailEnd/>
          </a:ln>
        </p:spPr>
        <p:txBody>
          <a:bodyPr/>
          <a:lstStyle/>
          <a:p>
            <a:fld id="{AD07D933-8C8D-4BBE-95AD-5FBE1A05AE75}" type="slidenum">
              <a:rPr lang="en-US" smtClean="0"/>
              <a:pPr/>
              <a:t>13</a:t>
            </a:fld>
            <a:endParaRPr lang="en-US" dirty="0" smtClean="0"/>
          </a:p>
        </p:txBody>
      </p:sp>
    </p:spTree>
    <p:extLst>
      <p:ext uri="{BB962C8B-B14F-4D97-AF65-F5344CB8AC3E}">
        <p14:creationId xmlns="" xmlns:p14="http://schemas.microsoft.com/office/powerpoint/2010/main" val="24898613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0"/>
            <a:ext cx="26670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609600" y="6248206"/>
            <a:ext cx="5421083"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0" y="6248400"/>
            <a:ext cx="533400" cy="381000"/>
          </a:xfrm>
          <a:prstGeom prst="rect">
            <a:avLst/>
          </a:prstGeom>
        </p:spPr>
        <p:txBody>
          <a:bodyPr/>
          <a:lstStyle>
            <a:lvl1pPr>
              <a:defRPr>
                <a:solidFill>
                  <a:schemeClr val="tx2"/>
                </a:solidFill>
              </a:defRPr>
            </a:lvl1pPr>
          </a:lstStyle>
          <a:p>
            <a:fld id="{B6F15528-21DE-4FAA-801E-634DDDAF4B2B}" type="slidenum">
              <a:rPr lang="en-US" smtClean="0"/>
              <a:pPr/>
              <a:t>‹#›</a:t>
            </a:fld>
            <a:endParaRPr lang="en-US" dirty="0"/>
          </a:p>
        </p:txBody>
      </p:sp>
      <p:pic>
        <p:nvPicPr>
          <p:cNvPr id="5" name="Picture 5" descr="C:\Users\User\Desktop\PPT BG-2.jpg"/>
          <p:cNvPicPr>
            <a:picLocks noChangeAspect="1" noChangeArrowheads="1"/>
          </p:cNvPicPr>
          <p:nvPr userDrawn="1"/>
        </p:nvPicPr>
        <p:blipFill>
          <a:blip r:embed="rId2" cstate="print"/>
          <a:srcRect/>
          <a:stretch>
            <a:fillRect/>
          </a:stretch>
        </p:blipFill>
        <p:spPr bwMode="auto">
          <a:xfrm>
            <a:off x="0" y="-9525"/>
            <a:ext cx="9163050" cy="6877050"/>
          </a:xfrm>
          <a:prstGeom prst="rect">
            <a:avLst/>
          </a:prstGeom>
          <a:noFill/>
        </p:spPr>
      </p:pic>
      <p:sp>
        <p:nvSpPr>
          <p:cNvPr id="6" name="Rectangle 5"/>
          <p:cNvSpPr/>
          <p:nvPr userDrawn="1"/>
        </p:nvSpPr>
        <p:spPr>
          <a:xfrm>
            <a:off x="4419600" y="6536695"/>
            <a:ext cx="4038600" cy="321305"/>
          </a:xfrm>
          <a:prstGeom prst="rect">
            <a:avLst/>
          </a:prstGeom>
          <a:solidFill>
            <a:srgbClr val="55A2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rgbClr val="002C77"/>
              </a:solidFill>
            </a:endParaRPr>
          </a:p>
        </p:txBody>
      </p:sp>
      <p:sp>
        <p:nvSpPr>
          <p:cNvPr id="7" name="Rectangle 6"/>
          <p:cNvSpPr/>
          <p:nvPr userDrawn="1"/>
        </p:nvSpPr>
        <p:spPr>
          <a:xfrm>
            <a:off x="0" y="6536695"/>
            <a:ext cx="4419600" cy="321305"/>
          </a:xfrm>
          <a:prstGeom prst="rect">
            <a:avLst/>
          </a:prstGeom>
          <a:solidFill>
            <a:srgbClr val="DD26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rgbClr val="002C77"/>
              </a:solidFill>
            </a:endParaRPr>
          </a:p>
        </p:txBody>
      </p:sp>
      <p:cxnSp>
        <p:nvCxnSpPr>
          <p:cNvPr id="8" name="Straight Connector 7"/>
          <p:cNvCxnSpPr/>
          <p:nvPr userDrawn="1"/>
        </p:nvCxnSpPr>
        <p:spPr>
          <a:xfrm>
            <a:off x="266700" y="1066800"/>
            <a:ext cx="8610600" cy="161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1" name="Picture 2" descr="E:\Deskdata\iStreet Webpage\Logo\Final\iStreet Logo 700 X 300.png"/>
          <p:cNvPicPr>
            <a:picLocks noChangeAspect="1" noChangeArrowheads="1"/>
          </p:cNvPicPr>
          <p:nvPr userDrawn="1"/>
        </p:nvPicPr>
        <p:blipFill>
          <a:blip r:embed="rId3" cstate="print"/>
          <a:srcRect/>
          <a:stretch>
            <a:fillRect/>
          </a:stretch>
        </p:blipFill>
        <p:spPr bwMode="auto">
          <a:xfrm>
            <a:off x="7239000" y="228600"/>
            <a:ext cx="1625377" cy="696715"/>
          </a:xfrm>
          <a:prstGeom prst="rect">
            <a:avLst/>
          </a:prstGeom>
          <a:noFill/>
        </p:spPr>
      </p:pic>
      <p:sp>
        <p:nvSpPr>
          <p:cNvPr id="13" name="Rectangle 12"/>
          <p:cNvSpPr/>
          <p:nvPr userDrawn="1"/>
        </p:nvSpPr>
        <p:spPr>
          <a:xfrm>
            <a:off x="228600" y="6477000"/>
            <a:ext cx="6019800" cy="461665"/>
          </a:xfrm>
          <a:prstGeom prst="rect">
            <a:avLst/>
          </a:prstGeom>
        </p:spPr>
        <p:txBody>
          <a:bodyPr wrap="square">
            <a:spAutoFit/>
          </a:bodyPr>
          <a:lstStyle/>
          <a:p>
            <a:r>
              <a:rPr lang="en-US" sz="2400" dirty="0" smtClean="0">
                <a:solidFill>
                  <a:schemeClr val="bg1"/>
                </a:solidFill>
                <a:latin typeface="Helvetica" pitchFamily="2" charset="0"/>
                <a:ea typeface="Roboto" pitchFamily="2" charset="0"/>
              </a:rPr>
              <a:t>eCommerce</a:t>
            </a:r>
            <a:r>
              <a:rPr lang="en-US" sz="1200" dirty="0" smtClean="0">
                <a:solidFill>
                  <a:schemeClr val="bg1"/>
                </a:solidFill>
                <a:latin typeface="Helvetica" pitchFamily="2" charset="0"/>
                <a:ea typeface="Roboto" pitchFamily="2" charset="0"/>
              </a:rPr>
              <a:t> </a:t>
            </a:r>
            <a:r>
              <a:rPr lang="en-US" sz="2400" dirty="0" smtClean="0">
                <a:solidFill>
                  <a:schemeClr val="bg1"/>
                </a:solidFill>
                <a:latin typeface="Helvetica" pitchFamily="2" charset="0"/>
                <a:ea typeface="Roboto" pitchFamily="2" charset="0"/>
              </a:rPr>
              <a:t>Simplified</a:t>
            </a:r>
            <a:endParaRPr lang="en-US" sz="2400" dirty="0">
              <a:solidFill>
                <a:schemeClr val="bg1"/>
              </a:solidFill>
              <a:latin typeface="Helvetica" pitchFamily="2" charset="0"/>
              <a:ea typeface="Roboto" pitchFamily="2" charset="0"/>
            </a:endParaRP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10" name="Picture 5" descr="C:\Users\User\Desktop\PPT BG-2.jpg"/>
          <p:cNvPicPr>
            <a:picLocks noChangeAspect="1" noChangeArrowheads="1"/>
          </p:cNvPicPr>
          <p:nvPr userDrawn="1"/>
        </p:nvPicPr>
        <p:blipFill>
          <a:blip r:embed="rId2" cstate="print"/>
          <a:srcRect/>
          <a:stretch>
            <a:fillRect/>
          </a:stretch>
        </p:blipFill>
        <p:spPr bwMode="auto">
          <a:xfrm>
            <a:off x="0" y="-9525"/>
            <a:ext cx="9163050" cy="6877050"/>
          </a:xfrm>
          <a:prstGeom prst="rect">
            <a:avLst/>
          </a:prstGeom>
          <a:noFill/>
        </p:spPr>
      </p:pic>
      <p:sp>
        <p:nvSpPr>
          <p:cNvPr id="23" name="Rectangle 22"/>
          <p:cNvSpPr/>
          <p:nvPr userDrawn="1"/>
        </p:nvSpPr>
        <p:spPr>
          <a:xfrm>
            <a:off x="4419600" y="6536695"/>
            <a:ext cx="4038600" cy="321305"/>
          </a:xfrm>
          <a:prstGeom prst="rect">
            <a:avLst/>
          </a:prstGeom>
          <a:solidFill>
            <a:srgbClr val="55A2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rgbClr val="002C77"/>
              </a:solidFill>
            </a:endParaRPr>
          </a:p>
        </p:txBody>
      </p:sp>
      <p:sp>
        <p:nvSpPr>
          <p:cNvPr id="16" name="Rectangle 15"/>
          <p:cNvSpPr/>
          <p:nvPr userDrawn="1"/>
        </p:nvSpPr>
        <p:spPr>
          <a:xfrm>
            <a:off x="0" y="6536695"/>
            <a:ext cx="4419600" cy="321305"/>
          </a:xfrm>
          <a:prstGeom prst="rect">
            <a:avLst/>
          </a:prstGeom>
          <a:solidFill>
            <a:srgbClr val="DD26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rgbClr val="002C77"/>
              </a:solidFill>
              <a:latin typeface="+mj-lt"/>
            </a:endParaRPr>
          </a:p>
        </p:txBody>
      </p:sp>
      <p:cxnSp>
        <p:nvCxnSpPr>
          <p:cNvPr id="11" name="Straight Connector 10"/>
          <p:cNvCxnSpPr/>
          <p:nvPr userDrawn="1"/>
        </p:nvCxnSpPr>
        <p:spPr>
          <a:xfrm>
            <a:off x="266700" y="1066800"/>
            <a:ext cx="8610600" cy="161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8839200" y="6536695"/>
            <a:ext cx="304800" cy="321305"/>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rgbClr val="002C77"/>
              </a:solidFill>
            </a:endParaRPr>
          </a:p>
        </p:txBody>
      </p:sp>
      <p:pic>
        <p:nvPicPr>
          <p:cNvPr id="9" name="Picture 2" descr="E:\Deskdata\iStreet Webpage\Logo\Final\iStreet Logo 700 X 300.png"/>
          <p:cNvPicPr>
            <a:picLocks noChangeAspect="1" noChangeArrowheads="1"/>
          </p:cNvPicPr>
          <p:nvPr userDrawn="1"/>
        </p:nvPicPr>
        <p:blipFill>
          <a:blip r:embed="rId3" cstate="print"/>
          <a:srcRect/>
          <a:stretch>
            <a:fillRect/>
          </a:stretch>
        </p:blipFill>
        <p:spPr bwMode="auto">
          <a:xfrm>
            <a:off x="7239000" y="228600"/>
            <a:ext cx="1625377" cy="696715"/>
          </a:xfrm>
          <a:prstGeom prst="rect">
            <a:avLst/>
          </a:prstGeom>
          <a:noFill/>
        </p:spPr>
      </p:pic>
      <p:sp>
        <p:nvSpPr>
          <p:cNvPr id="17" name="Rectangle 16"/>
          <p:cNvSpPr/>
          <p:nvPr userDrawn="1"/>
        </p:nvSpPr>
        <p:spPr>
          <a:xfrm>
            <a:off x="228600" y="6477000"/>
            <a:ext cx="6019800" cy="461665"/>
          </a:xfrm>
          <a:prstGeom prst="rect">
            <a:avLst/>
          </a:prstGeom>
        </p:spPr>
        <p:txBody>
          <a:bodyPr wrap="square">
            <a:spAutoFit/>
          </a:bodyPr>
          <a:lstStyle/>
          <a:p>
            <a:r>
              <a:rPr lang="en-US" sz="2400" dirty="0" smtClean="0">
                <a:solidFill>
                  <a:schemeClr val="bg1"/>
                </a:solidFill>
                <a:latin typeface="Helvetica" pitchFamily="2" charset="0"/>
                <a:ea typeface="Roboto" pitchFamily="2" charset="0"/>
              </a:rPr>
              <a:t>eCommerce</a:t>
            </a:r>
            <a:r>
              <a:rPr lang="en-US" sz="1200" dirty="0" smtClean="0">
                <a:solidFill>
                  <a:schemeClr val="bg1"/>
                </a:solidFill>
                <a:latin typeface="Helvetica" pitchFamily="2" charset="0"/>
                <a:ea typeface="Roboto" pitchFamily="2" charset="0"/>
              </a:rPr>
              <a:t> </a:t>
            </a:r>
            <a:r>
              <a:rPr lang="en-US" sz="2400" dirty="0" smtClean="0">
                <a:solidFill>
                  <a:schemeClr val="bg1"/>
                </a:solidFill>
                <a:latin typeface="Helvetica" pitchFamily="2" charset="0"/>
                <a:ea typeface="Roboto" pitchFamily="2" charset="0"/>
              </a:rPr>
              <a:t>Simplified</a:t>
            </a:r>
            <a:endParaRPr lang="en-US" sz="2400" dirty="0">
              <a:solidFill>
                <a:schemeClr val="bg1"/>
              </a:solidFill>
              <a:latin typeface="Helvetica" pitchFamily="2" charset="0"/>
              <a:ea typeface="Roboto" pitchFamily="2" charset="0"/>
            </a:endParaRP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0_Title Only">
    <p:spTree>
      <p:nvGrpSpPr>
        <p:cNvPr id="1" name=""/>
        <p:cNvGrpSpPr/>
        <p:nvPr/>
      </p:nvGrpSpPr>
      <p:grpSpPr>
        <a:xfrm>
          <a:off x="0" y="0"/>
          <a:ext cx="0" cy="0"/>
          <a:chOff x="0" y="0"/>
          <a:chExt cx="0" cy="0"/>
        </a:xfrm>
      </p:grpSpPr>
      <p:pic>
        <p:nvPicPr>
          <p:cNvPr id="5" name="Picture 5" descr="C:\Users\User\Desktop\PPT BG-2.jpg"/>
          <p:cNvPicPr>
            <a:picLocks noChangeAspect="1" noChangeArrowheads="1"/>
          </p:cNvPicPr>
          <p:nvPr userDrawn="1"/>
        </p:nvPicPr>
        <p:blipFill>
          <a:blip r:embed="rId2" cstate="print"/>
          <a:srcRect/>
          <a:stretch>
            <a:fillRect/>
          </a:stretch>
        </p:blipFill>
        <p:spPr bwMode="auto">
          <a:xfrm>
            <a:off x="0" y="-9525"/>
            <a:ext cx="9163050" cy="6877050"/>
          </a:xfrm>
          <a:prstGeom prst="rect">
            <a:avLst/>
          </a:prstGeom>
          <a:noFill/>
        </p:spPr>
      </p:pic>
      <p:sp>
        <p:nvSpPr>
          <p:cNvPr id="6" name="Rectangle 5"/>
          <p:cNvSpPr/>
          <p:nvPr userDrawn="1"/>
        </p:nvSpPr>
        <p:spPr>
          <a:xfrm>
            <a:off x="4419600" y="6536695"/>
            <a:ext cx="4038600" cy="321305"/>
          </a:xfrm>
          <a:prstGeom prst="rect">
            <a:avLst/>
          </a:prstGeom>
          <a:solidFill>
            <a:srgbClr val="55A2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rgbClr val="002C77"/>
              </a:solidFill>
            </a:endParaRPr>
          </a:p>
        </p:txBody>
      </p:sp>
      <p:sp>
        <p:nvSpPr>
          <p:cNvPr id="7" name="Rectangle 6"/>
          <p:cNvSpPr/>
          <p:nvPr userDrawn="1"/>
        </p:nvSpPr>
        <p:spPr>
          <a:xfrm>
            <a:off x="0" y="6536695"/>
            <a:ext cx="4419600" cy="321305"/>
          </a:xfrm>
          <a:prstGeom prst="rect">
            <a:avLst/>
          </a:prstGeom>
          <a:solidFill>
            <a:srgbClr val="DD26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rgbClr val="002C77"/>
              </a:solidFill>
            </a:endParaRPr>
          </a:p>
        </p:txBody>
      </p:sp>
      <p:cxnSp>
        <p:nvCxnSpPr>
          <p:cNvPr id="8" name="Straight Connector 7"/>
          <p:cNvCxnSpPr/>
          <p:nvPr userDrawn="1"/>
        </p:nvCxnSpPr>
        <p:spPr>
          <a:xfrm>
            <a:off x="266700" y="1066800"/>
            <a:ext cx="8610600" cy="161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1" name="Picture 2" descr="E:\Deskdata\iStreet Webpage\Logo\Final\iStreet Logo 700 X 300.png"/>
          <p:cNvPicPr>
            <a:picLocks noChangeAspect="1" noChangeArrowheads="1"/>
          </p:cNvPicPr>
          <p:nvPr userDrawn="1"/>
        </p:nvPicPr>
        <p:blipFill>
          <a:blip r:embed="rId3" cstate="print"/>
          <a:srcRect/>
          <a:stretch>
            <a:fillRect/>
          </a:stretch>
        </p:blipFill>
        <p:spPr bwMode="auto">
          <a:xfrm>
            <a:off x="7239000" y="228600"/>
            <a:ext cx="1625377" cy="696715"/>
          </a:xfrm>
          <a:prstGeom prst="rect">
            <a:avLst/>
          </a:prstGeom>
          <a:noFill/>
        </p:spPr>
      </p:pic>
      <p:sp>
        <p:nvSpPr>
          <p:cNvPr id="9" name="Rectangle 8"/>
          <p:cNvSpPr/>
          <p:nvPr userDrawn="1"/>
        </p:nvSpPr>
        <p:spPr>
          <a:xfrm>
            <a:off x="228600" y="6477000"/>
            <a:ext cx="6019800" cy="461665"/>
          </a:xfrm>
          <a:prstGeom prst="rect">
            <a:avLst/>
          </a:prstGeom>
        </p:spPr>
        <p:txBody>
          <a:bodyPr wrap="square">
            <a:spAutoFit/>
          </a:bodyPr>
          <a:lstStyle/>
          <a:p>
            <a:r>
              <a:rPr lang="en-US" sz="2400" dirty="0" smtClean="0">
                <a:solidFill>
                  <a:schemeClr val="bg1"/>
                </a:solidFill>
                <a:latin typeface="Helvetica" pitchFamily="2" charset="0"/>
                <a:ea typeface="Roboto" pitchFamily="2" charset="0"/>
              </a:rPr>
              <a:t>eCommerce</a:t>
            </a:r>
            <a:r>
              <a:rPr lang="en-US" sz="1200" dirty="0" smtClean="0">
                <a:solidFill>
                  <a:schemeClr val="bg1"/>
                </a:solidFill>
                <a:latin typeface="Helvetica" pitchFamily="2" charset="0"/>
                <a:ea typeface="Roboto" pitchFamily="2" charset="0"/>
              </a:rPr>
              <a:t> </a:t>
            </a:r>
            <a:r>
              <a:rPr lang="en-US" sz="2400" dirty="0" smtClean="0">
                <a:solidFill>
                  <a:schemeClr val="bg1"/>
                </a:solidFill>
                <a:latin typeface="Helvetica" pitchFamily="2" charset="0"/>
                <a:ea typeface="Roboto" pitchFamily="2" charset="0"/>
              </a:rPr>
              <a:t>Simplified</a:t>
            </a:r>
            <a:endParaRPr lang="en-US" sz="2400" dirty="0">
              <a:solidFill>
                <a:schemeClr val="bg1"/>
              </a:solidFill>
              <a:latin typeface="Helvetica" pitchFamily="2" charset="0"/>
              <a:ea typeface="Roboto" pitchFamily="2" charset="0"/>
            </a:endParaRP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a:prstGeom prst="rect">
            <a:avLst/>
          </a:prstGeo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a:xfrm>
            <a:off x="6096000" y="6248400"/>
            <a:ext cx="26670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609600" y="6248206"/>
            <a:ext cx="5421083"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0" y="1272222"/>
            <a:ext cx="533400" cy="244476"/>
          </a:xfrm>
          <a:prstGeom prst="rect">
            <a:avLst/>
          </a:prstGeom>
        </p:spPr>
        <p:txBody>
          <a:bodyPr/>
          <a:lstStyle>
            <a:lvl1pPr>
              <a:defRPr>
                <a:solidFill>
                  <a:srgbClr val="FFFFFF"/>
                </a:solidFill>
              </a:defRPr>
            </a:lvl1pPr>
          </a:lstStyle>
          <a:p>
            <a:fld id="{B6F15528-21DE-4FAA-801E-634DDDAF4B2B}"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a:prstGeom prst="rect">
            <a:avLst/>
          </a:prstGeo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pic>
        <p:nvPicPr>
          <p:cNvPr id="7" name="Picture 5" descr="C:\Users\User\Desktop\PPT BG-2.jpg"/>
          <p:cNvPicPr>
            <a:picLocks noChangeAspect="1" noChangeArrowheads="1"/>
          </p:cNvPicPr>
          <p:nvPr userDrawn="1"/>
        </p:nvPicPr>
        <p:blipFill>
          <a:blip r:embed="rId2" cstate="print"/>
          <a:srcRect/>
          <a:stretch>
            <a:fillRect/>
          </a:stretch>
        </p:blipFill>
        <p:spPr bwMode="auto">
          <a:xfrm>
            <a:off x="0" y="-9525"/>
            <a:ext cx="9163050" cy="6877050"/>
          </a:xfrm>
          <a:prstGeom prst="rect">
            <a:avLst/>
          </a:prstGeom>
          <a:noFill/>
        </p:spPr>
      </p:pic>
      <p:sp>
        <p:nvSpPr>
          <p:cNvPr id="9" name="Rectangle 8"/>
          <p:cNvSpPr/>
          <p:nvPr userDrawn="1"/>
        </p:nvSpPr>
        <p:spPr>
          <a:xfrm>
            <a:off x="4419600" y="6536695"/>
            <a:ext cx="4038600" cy="321305"/>
          </a:xfrm>
          <a:prstGeom prst="rect">
            <a:avLst/>
          </a:prstGeom>
          <a:solidFill>
            <a:srgbClr val="55A2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rgbClr val="002C77"/>
              </a:solidFill>
            </a:endParaRPr>
          </a:p>
        </p:txBody>
      </p:sp>
      <p:sp>
        <p:nvSpPr>
          <p:cNvPr id="10" name="Rectangle 9"/>
          <p:cNvSpPr/>
          <p:nvPr userDrawn="1"/>
        </p:nvSpPr>
        <p:spPr>
          <a:xfrm>
            <a:off x="0" y="6536695"/>
            <a:ext cx="4419600" cy="321305"/>
          </a:xfrm>
          <a:prstGeom prst="rect">
            <a:avLst/>
          </a:prstGeom>
          <a:solidFill>
            <a:srgbClr val="DD26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rgbClr val="002C77"/>
              </a:solidFill>
            </a:endParaRPr>
          </a:p>
        </p:txBody>
      </p:sp>
      <p:cxnSp>
        <p:nvCxnSpPr>
          <p:cNvPr id="11" name="Straight Connector 10"/>
          <p:cNvCxnSpPr/>
          <p:nvPr userDrawn="1"/>
        </p:nvCxnSpPr>
        <p:spPr>
          <a:xfrm>
            <a:off x="266700" y="1066800"/>
            <a:ext cx="8610600" cy="161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4" name="Picture 2" descr="E:\Deskdata\iStreet Webpage\Logo\Final\iStreet Logo 700 X 300.png"/>
          <p:cNvPicPr>
            <a:picLocks noChangeAspect="1" noChangeArrowheads="1"/>
          </p:cNvPicPr>
          <p:nvPr userDrawn="1"/>
        </p:nvPicPr>
        <p:blipFill>
          <a:blip r:embed="rId3" cstate="print"/>
          <a:srcRect/>
          <a:stretch>
            <a:fillRect/>
          </a:stretch>
        </p:blipFill>
        <p:spPr bwMode="auto">
          <a:xfrm>
            <a:off x="7239000" y="228600"/>
            <a:ext cx="1625377" cy="696715"/>
          </a:xfrm>
          <a:prstGeom prst="rect">
            <a:avLst/>
          </a:prstGeom>
          <a:noFill/>
        </p:spPr>
      </p:pic>
      <p:sp>
        <p:nvSpPr>
          <p:cNvPr id="13" name="Rectangle 12"/>
          <p:cNvSpPr/>
          <p:nvPr userDrawn="1"/>
        </p:nvSpPr>
        <p:spPr>
          <a:xfrm>
            <a:off x="228600" y="6477000"/>
            <a:ext cx="6019800" cy="461665"/>
          </a:xfrm>
          <a:prstGeom prst="rect">
            <a:avLst/>
          </a:prstGeom>
        </p:spPr>
        <p:txBody>
          <a:bodyPr wrap="square">
            <a:spAutoFit/>
          </a:bodyPr>
          <a:lstStyle/>
          <a:p>
            <a:r>
              <a:rPr lang="en-US" sz="2400" dirty="0" smtClean="0">
                <a:solidFill>
                  <a:schemeClr val="bg1"/>
                </a:solidFill>
                <a:latin typeface="Helvetica" pitchFamily="2" charset="0"/>
                <a:ea typeface="Roboto" pitchFamily="2" charset="0"/>
              </a:rPr>
              <a:t>eCommerce</a:t>
            </a:r>
            <a:r>
              <a:rPr lang="en-US" sz="1200" dirty="0" smtClean="0">
                <a:solidFill>
                  <a:schemeClr val="bg1"/>
                </a:solidFill>
                <a:latin typeface="Helvetica" pitchFamily="2" charset="0"/>
                <a:ea typeface="Roboto" pitchFamily="2" charset="0"/>
              </a:rPr>
              <a:t> </a:t>
            </a:r>
            <a:r>
              <a:rPr lang="en-US" sz="2400" dirty="0" smtClean="0">
                <a:solidFill>
                  <a:schemeClr val="bg1"/>
                </a:solidFill>
                <a:latin typeface="Helvetica" pitchFamily="2" charset="0"/>
                <a:ea typeface="Roboto" pitchFamily="2" charset="0"/>
              </a:rPr>
              <a:t>Simplified</a:t>
            </a:r>
            <a:endParaRPr lang="en-US" sz="2400" dirty="0">
              <a:solidFill>
                <a:schemeClr val="bg1"/>
              </a:solidFill>
              <a:latin typeface="Helvetica" pitchFamily="2" charset="0"/>
              <a:ea typeface="Roboto" pitchFamily="2" charset="0"/>
            </a:endParaRP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5" descr="C:\Users\User\Desktop\PPT BG-2.jpg"/>
          <p:cNvPicPr>
            <a:picLocks noChangeAspect="1" noChangeArrowheads="1"/>
          </p:cNvPicPr>
          <p:nvPr userDrawn="1"/>
        </p:nvPicPr>
        <p:blipFill>
          <a:blip r:embed="rId2" cstate="print"/>
          <a:srcRect/>
          <a:stretch>
            <a:fillRect/>
          </a:stretch>
        </p:blipFill>
        <p:spPr bwMode="auto">
          <a:xfrm>
            <a:off x="0" y="-9525"/>
            <a:ext cx="9163050" cy="6877050"/>
          </a:xfrm>
          <a:prstGeom prst="rect">
            <a:avLst/>
          </a:prstGeom>
          <a:noFill/>
        </p:spPr>
      </p:pic>
      <p:sp>
        <p:nvSpPr>
          <p:cNvPr id="23" name="Rectangle 22"/>
          <p:cNvSpPr/>
          <p:nvPr userDrawn="1"/>
        </p:nvSpPr>
        <p:spPr>
          <a:xfrm>
            <a:off x="4419600" y="6536695"/>
            <a:ext cx="4038600" cy="321305"/>
          </a:xfrm>
          <a:prstGeom prst="rect">
            <a:avLst/>
          </a:prstGeom>
          <a:solidFill>
            <a:srgbClr val="55A2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rgbClr val="002C77"/>
              </a:solidFill>
            </a:endParaRPr>
          </a:p>
        </p:txBody>
      </p:sp>
      <p:sp>
        <p:nvSpPr>
          <p:cNvPr id="16" name="Rectangle 15"/>
          <p:cNvSpPr/>
          <p:nvPr userDrawn="1"/>
        </p:nvSpPr>
        <p:spPr>
          <a:xfrm>
            <a:off x="0" y="6536695"/>
            <a:ext cx="4419600" cy="321305"/>
          </a:xfrm>
          <a:prstGeom prst="rect">
            <a:avLst/>
          </a:prstGeom>
          <a:solidFill>
            <a:srgbClr val="DD26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rgbClr val="002C77"/>
              </a:solidFill>
            </a:endParaRPr>
          </a:p>
        </p:txBody>
      </p:sp>
      <p:cxnSp>
        <p:nvCxnSpPr>
          <p:cNvPr id="11" name="Straight Connector 10"/>
          <p:cNvCxnSpPr/>
          <p:nvPr userDrawn="1"/>
        </p:nvCxnSpPr>
        <p:spPr>
          <a:xfrm>
            <a:off x="266700" y="1066800"/>
            <a:ext cx="8610600" cy="161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8839200" y="6536695"/>
            <a:ext cx="304800" cy="321305"/>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rgbClr val="002C77"/>
              </a:solidFill>
            </a:endParaRPr>
          </a:p>
        </p:txBody>
      </p:sp>
      <p:pic>
        <p:nvPicPr>
          <p:cNvPr id="9" name="Picture 2" descr="E:\Deskdata\iStreet Webpage\Logo\Final\iStreet Logo 700 X 300.png"/>
          <p:cNvPicPr>
            <a:picLocks noChangeAspect="1" noChangeArrowheads="1"/>
          </p:cNvPicPr>
          <p:nvPr userDrawn="1"/>
        </p:nvPicPr>
        <p:blipFill>
          <a:blip r:embed="rId3" cstate="print"/>
          <a:srcRect/>
          <a:stretch>
            <a:fillRect/>
          </a:stretch>
        </p:blipFill>
        <p:spPr bwMode="auto">
          <a:xfrm>
            <a:off x="7239000" y="228600"/>
            <a:ext cx="1625377" cy="696715"/>
          </a:xfrm>
          <a:prstGeom prst="rect">
            <a:avLst/>
          </a:prstGeom>
          <a:noFill/>
        </p:spPr>
      </p:pic>
      <p:sp>
        <p:nvSpPr>
          <p:cNvPr id="12" name="Rectangle 11"/>
          <p:cNvSpPr/>
          <p:nvPr userDrawn="1"/>
        </p:nvSpPr>
        <p:spPr>
          <a:xfrm>
            <a:off x="228600" y="6477000"/>
            <a:ext cx="6019800" cy="461665"/>
          </a:xfrm>
          <a:prstGeom prst="rect">
            <a:avLst/>
          </a:prstGeom>
        </p:spPr>
        <p:txBody>
          <a:bodyPr wrap="square">
            <a:spAutoFit/>
          </a:bodyPr>
          <a:lstStyle/>
          <a:p>
            <a:r>
              <a:rPr lang="en-US" sz="2400" dirty="0" smtClean="0">
                <a:solidFill>
                  <a:schemeClr val="bg1"/>
                </a:solidFill>
                <a:latin typeface="Helvetica" pitchFamily="2" charset="0"/>
                <a:ea typeface="Roboto" pitchFamily="2" charset="0"/>
              </a:rPr>
              <a:t>eCommerce</a:t>
            </a:r>
            <a:r>
              <a:rPr lang="en-US" sz="1200" dirty="0" smtClean="0">
                <a:solidFill>
                  <a:schemeClr val="bg1"/>
                </a:solidFill>
                <a:latin typeface="Helvetica" pitchFamily="2" charset="0"/>
                <a:ea typeface="Roboto" pitchFamily="2" charset="0"/>
              </a:rPr>
              <a:t> </a:t>
            </a:r>
            <a:r>
              <a:rPr lang="en-US" sz="2400" dirty="0" smtClean="0">
                <a:solidFill>
                  <a:schemeClr val="bg1"/>
                </a:solidFill>
                <a:latin typeface="Helvetica" pitchFamily="2" charset="0"/>
                <a:ea typeface="Roboto" pitchFamily="2" charset="0"/>
              </a:rPr>
              <a:t>Simplified</a:t>
            </a:r>
            <a:endParaRPr lang="en-US" sz="2400" dirty="0">
              <a:solidFill>
                <a:schemeClr val="bg1"/>
              </a:solidFill>
              <a:latin typeface="Helvetica" pitchFamily="2" charset="0"/>
              <a:ea typeface="Roboto" pitchFamily="2" charset="0"/>
            </a:endParaRP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 name="Picture 5" descr="C:\Users\User\Desktop\PPT BG-2.jpg"/>
          <p:cNvPicPr>
            <a:picLocks noChangeAspect="1" noChangeArrowheads="1"/>
          </p:cNvPicPr>
          <p:nvPr userDrawn="1"/>
        </p:nvPicPr>
        <p:blipFill>
          <a:blip r:embed="rId2" cstate="print"/>
          <a:srcRect/>
          <a:stretch>
            <a:fillRect/>
          </a:stretch>
        </p:blipFill>
        <p:spPr bwMode="auto">
          <a:xfrm>
            <a:off x="0" y="-9525"/>
            <a:ext cx="9163050" cy="6877050"/>
          </a:xfrm>
          <a:prstGeom prst="rect">
            <a:avLst/>
          </a:prstGeom>
          <a:noFill/>
        </p:spPr>
      </p:pic>
      <p:sp>
        <p:nvSpPr>
          <p:cNvPr id="23" name="Rectangle 22"/>
          <p:cNvSpPr/>
          <p:nvPr userDrawn="1"/>
        </p:nvSpPr>
        <p:spPr>
          <a:xfrm>
            <a:off x="4419600" y="6536695"/>
            <a:ext cx="4038600" cy="321305"/>
          </a:xfrm>
          <a:prstGeom prst="rect">
            <a:avLst/>
          </a:prstGeom>
          <a:solidFill>
            <a:srgbClr val="55A2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rgbClr val="002C77"/>
              </a:solidFill>
            </a:endParaRPr>
          </a:p>
        </p:txBody>
      </p:sp>
      <p:sp>
        <p:nvSpPr>
          <p:cNvPr id="16" name="Rectangle 15"/>
          <p:cNvSpPr/>
          <p:nvPr userDrawn="1"/>
        </p:nvSpPr>
        <p:spPr>
          <a:xfrm>
            <a:off x="0" y="6536695"/>
            <a:ext cx="4419600" cy="321305"/>
          </a:xfrm>
          <a:prstGeom prst="rect">
            <a:avLst/>
          </a:prstGeom>
          <a:solidFill>
            <a:srgbClr val="DD26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rgbClr val="002C77"/>
              </a:solidFill>
            </a:endParaRPr>
          </a:p>
        </p:txBody>
      </p:sp>
      <p:cxnSp>
        <p:nvCxnSpPr>
          <p:cNvPr id="11" name="Straight Connector 10"/>
          <p:cNvCxnSpPr/>
          <p:nvPr userDrawn="1"/>
        </p:nvCxnSpPr>
        <p:spPr>
          <a:xfrm>
            <a:off x="266700" y="1066800"/>
            <a:ext cx="8610600" cy="161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8839200" y="6536695"/>
            <a:ext cx="304800" cy="321305"/>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rgbClr val="002C77"/>
              </a:solidFill>
            </a:endParaRPr>
          </a:p>
        </p:txBody>
      </p:sp>
      <p:pic>
        <p:nvPicPr>
          <p:cNvPr id="9" name="Picture 2" descr="E:\Deskdata\iStreet Webpage\Logo\Final\iStreet Logo 700 X 300.png"/>
          <p:cNvPicPr>
            <a:picLocks noChangeAspect="1" noChangeArrowheads="1"/>
          </p:cNvPicPr>
          <p:nvPr userDrawn="1"/>
        </p:nvPicPr>
        <p:blipFill>
          <a:blip r:embed="rId3" cstate="print"/>
          <a:srcRect/>
          <a:stretch>
            <a:fillRect/>
          </a:stretch>
        </p:blipFill>
        <p:spPr bwMode="auto">
          <a:xfrm>
            <a:off x="7239000" y="228600"/>
            <a:ext cx="1625377" cy="696715"/>
          </a:xfrm>
          <a:prstGeom prst="rect">
            <a:avLst/>
          </a:prstGeom>
          <a:noFill/>
        </p:spPr>
      </p:pic>
      <p:sp>
        <p:nvSpPr>
          <p:cNvPr id="13" name="Rectangle 12"/>
          <p:cNvSpPr/>
          <p:nvPr userDrawn="1"/>
        </p:nvSpPr>
        <p:spPr>
          <a:xfrm>
            <a:off x="228600" y="6477000"/>
            <a:ext cx="6019800" cy="461665"/>
          </a:xfrm>
          <a:prstGeom prst="rect">
            <a:avLst/>
          </a:prstGeom>
        </p:spPr>
        <p:txBody>
          <a:bodyPr wrap="square">
            <a:spAutoFit/>
          </a:bodyPr>
          <a:lstStyle/>
          <a:p>
            <a:r>
              <a:rPr lang="en-US" sz="2400" dirty="0" smtClean="0">
                <a:solidFill>
                  <a:schemeClr val="bg1"/>
                </a:solidFill>
                <a:latin typeface="Helvetica" pitchFamily="2" charset="0"/>
                <a:ea typeface="Roboto" pitchFamily="2" charset="0"/>
              </a:rPr>
              <a:t>eCommerce</a:t>
            </a:r>
            <a:r>
              <a:rPr lang="en-US" sz="1200" dirty="0" smtClean="0">
                <a:solidFill>
                  <a:schemeClr val="bg1"/>
                </a:solidFill>
                <a:latin typeface="Helvetica" pitchFamily="2" charset="0"/>
                <a:ea typeface="Roboto" pitchFamily="2" charset="0"/>
              </a:rPr>
              <a:t> </a:t>
            </a:r>
            <a:r>
              <a:rPr lang="en-US" sz="2400" dirty="0" smtClean="0">
                <a:solidFill>
                  <a:schemeClr val="bg1"/>
                </a:solidFill>
                <a:latin typeface="Helvetica" pitchFamily="2" charset="0"/>
                <a:ea typeface="Roboto" pitchFamily="2" charset="0"/>
              </a:rPr>
              <a:t>Simplified</a:t>
            </a:r>
            <a:endParaRPr lang="en-US" sz="2400" dirty="0">
              <a:solidFill>
                <a:schemeClr val="bg1"/>
              </a:solidFill>
              <a:latin typeface="Helvetica" pitchFamily="2" charset="0"/>
              <a:ea typeface="Roboto" pitchFamily="2" charset="0"/>
            </a:endParaRP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5" descr="C:\Users\User\Desktop\PPT BG-2.jpg"/>
          <p:cNvPicPr>
            <a:picLocks noChangeAspect="1" noChangeArrowheads="1"/>
          </p:cNvPicPr>
          <p:nvPr userDrawn="1"/>
        </p:nvPicPr>
        <p:blipFill>
          <a:blip r:embed="rId2" cstate="print"/>
          <a:srcRect/>
          <a:stretch>
            <a:fillRect/>
          </a:stretch>
        </p:blipFill>
        <p:spPr bwMode="auto">
          <a:xfrm>
            <a:off x="0" y="-9525"/>
            <a:ext cx="9163050" cy="6877050"/>
          </a:xfrm>
          <a:prstGeom prst="rect">
            <a:avLst/>
          </a:prstGeom>
          <a:noFill/>
        </p:spPr>
      </p:pic>
      <p:sp>
        <p:nvSpPr>
          <p:cNvPr id="23" name="Rectangle 22"/>
          <p:cNvSpPr/>
          <p:nvPr userDrawn="1"/>
        </p:nvSpPr>
        <p:spPr>
          <a:xfrm>
            <a:off x="4419600" y="6536695"/>
            <a:ext cx="4038600" cy="321305"/>
          </a:xfrm>
          <a:prstGeom prst="rect">
            <a:avLst/>
          </a:prstGeom>
          <a:solidFill>
            <a:srgbClr val="55A2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rgbClr val="002C77"/>
              </a:solidFill>
            </a:endParaRPr>
          </a:p>
        </p:txBody>
      </p:sp>
      <p:sp>
        <p:nvSpPr>
          <p:cNvPr id="16" name="Rectangle 15"/>
          <p:cNvSpPr/>
          <p:nvPr userDrawn="1"/>
        </p:nvSpPr>
        <p:spPr>
          <a:xfrm>
            <a:off x="0" y="6536695"/>
            <a:ext cx="4419600" cy="321305"/>
          </a:xfrm>
          <a:prstGeom prst="rect">
            <a:avLst/>
          </a:prstGeom>
          <a:solidFill>
            <a:srgbClr val="DD26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rgbClr val="002C77"/>
              </a:solidFill>
            </a:endParaRPr>
          </a:p>
        </p:txBody>
      </p:sp>
      <p:cxnSp>
        <p:nvCxnSpPr>
          <p:cNvPr id="11" name="Straight Connector 10"/>
          <p:cNvCxnSpPr/>
          <p:nvPr userDrawn="1"/>
        </p:nvCxnSpPr>
        <p:spPr>
          <a:xfrm>
            <a:off x="266700" y="1066800"/>
            <a:ext cx="8610600" cy="161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8839200" y="6536695"/>
            <a:ext cx="304800" cy="321305"/>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rgbClr val="002C77"/>
              </a:solidFill>
            </a:endParaRPr>
          </a:p>
        </p:txBody>
      </p:sp>
      <p:pic>
        <p:nvPicPr>
          <p:cNvPr id="9" name="Picture 2" descr="E:\Deskdata\iStreet Webpage\Logo\Final\iStreet Logo 700 X 300.png"/>
          <p:cNvPicPr>
            <a:picLocks noChangeAspect="1" noChangeArrowheads="1"/>
          </p:cNvPicPr>
          <p:nvPr userDrawn="1"/>
        </p:nvPicPr>
        <p:blipFill>
          <a:blip r:embed="rId3" cstate="print"/>
          <a:srcRect/>
          <a:stretch>
            <a:fillRect/>
          </a:stretch>
        </p:blipFill>
        <p:spPr bwMode="auto">
          <a:xfrm>
            <a:off x="7239000" y="228600"/>
            <a:ext cx="1625377" cy="696715"/>
          </a:xfrm>
          <a:prstGeom prst="rect">
            <a:avLst/>
          </a:prstGeom>
          <a:noFill/>
        </p:spPr>
      </p:pic>
      <p:sp>
        <p:nvSpPr>
          <p:cNvPr id="12" name="Rectangle 11"/>
          <p:cNvSpPr/>
          <p:nvPr userDrawn="1"/>
        </p:nvSpPr>
        <p:spPr>
          <a:xfrm>
            <a:off x="228600" y="6477000"/>
            <a:ext cx="6019800" cy="461665"/>
          </a:xfrm>
          <a:prstGeom prst="rect">
            <a:avLst/>
          </a:prstGeom>
        </p:spPr>
        <p:txBody>
          <a:bodyPr wrap="square">
            <a:spAutoFit/>
          </a:bodyPr>
          <a:lstStyle/>
          <a:p>
            <a:r>
              <a:rPr lang="en-US" sz="2400" dirty="0" smtClean="0">
                <a:solidFill>
                  <a:schemeClr val="bg1"/>
                </a:solidFill>
                <a:latin typeface="Helvetica" pitchFamily="2" charset="0"/>
                <a:ea typeface="Roboto" pitchFamily="2" charset="0"/>
              </a:rPr>
              <a:t>eCommerce</a:t>
            </a:r>
            <a:r>
              <a:rPr lang="en-US" sz="1200" dirty="0" smtClean="0">
                <a:solidFill>
                  <a:schemeClr val="bg1"/>
                </a:solidFill>
                <a:latin typeface="Helvetica" pitchFamily="2" charset="0"/>
                <a:ea typeface="Roboto" pitchFamily="2" charset="0"/>
              </a:rPr>
              <a:t> </a:t>
            </a:r>
            <a:r>
              <a:rPr lang="en-US" sz="2400" dirty="0" smtClean="0">
                <a:solidFill>
                  <a:schemeClr val="bg1"/>
                </a:solidFill>
                <a:latin typeface="Helvetica" pitchFamily="2" charset="0"/>
                <a:ea typeface="Roboto" pitchFamily="2" charset="0"/>
              </a:rPr>
              <a:t>Simplified</a:t>
            </a:r>
            <a:endParaRPr lang="en-US" sz="2400" dirty="0">
              <a:solidFill>
                <a:schemeClr val="bg1"/>
              </a:solidFill>
              <a:latin typeface="Helvetica" pitchFamily="2" charset="0"/>
              <a:ea typeface="Roboto" pitchFamily="2" charset="0"/>
            </a:endParaRPr>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0" name="Picture 5" descr="C:\Users\User\Desktop\PPT BG-2.jpg"/>
          <p:cNvPicPr>
            <a:picLocks noChangeAspect="1" noChangeArrowheads="1"/>
          </p:cNvPicPr>
          <p:nvPr userDrawn="1"/>
        </p:nvPicPr>
        <p:blipFill>
          <a:blip r:embed="rId2" cstate="print"/>
          <a:srcRect/>
          <a:stretch>
            <a:fillRect/>
          </a:stretch>
        </p:blipFill>
        <p:spPr bwMode="auto">
          <a:xfrm>
            <a:off x="0" y="-9525"/>
            <a:ext cx="9163050" cy="6877050"/>
          </a:xfrm>
          <a:prstGeom prst="rect">
            <a:avLst/>
          </a:prstGeom>
          <a:noFill/>
        </p:spPr>
      </p:pic>
      <p:sp>
        <p:nvSpPr>
          <p:cNvPr id="23" name="Rectangle 22"/>
          <p:cNvSpPr/>
          <p:nvPr userDrawn="1"/>
        </p:nvSpPr>
        <p:spPr>
          <a:xfrm>
            <a:off x="4419600" y="6536695"/>
            <a:ext cx="4038600" cy="321305"/>
          </a:xfrm>
          <a:prstGeom prst="rect">
            <a:avLst/>
          </a:prstGeom>
          <a:solidFill>
            <a:srgbClr val="55A2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rgbClr val="002C77"/>
              </a:solidFill>
            </a:endParaRPr>
          </a:p>
        </p:txBody>
      </p:sp>
      <p:sp>
        <p:nvSpPr>
          <p:cNvPr id="16" name="Rectangle 15"/>
          <p:cNvSpPr/>
          <p:nvPr userDrawn="1"/>
        </p:nvSpPr>
        <p:spPr>
          <a:xfrm>
            <a:off x="0" y="6536695"/>
            <a:ext cx="4419600" cy="321305"/>
          </a:xfrm>
          <a:prstGeom prst="rect">
            <a:avLst/>
          </a:prstGeom>
          <a:solidFill>
            <a:srgbClr val="DD26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rgbClr val="002C77"/>
              </a:solidFill>
            </a:endParaRPr>
          </a:p>
        </p:txBody>
      </p:sp>
      <p:cxnSp>
        <p:nvCxnSpPr>
          <p:cNvPr id="11" name="Straight Connector 10"/>
          <p:cNvCxnSpPr/>
          <p:nvPr userDrawn="1"/>
        </p:nvCxnSpPr>
        <p:spPr>
          <a:xfrm>
            <a:off x="266700" y="1066800"/>
            <a:ext cx="8610600" cy="161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8839200" y="6536695"/>
            <a:ext cx="304800" cy="321305"/>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rgbClr val="002C77"/>
              </a:solidFill>
            </a:endParaRPr>
          </a:p>
        </p:txBody>
      </p:sp>
      <p:pic>
        <p:nvPicPr>
          <p:cNvPr id="9" name="Picture 2" descr="E:\Deskdata\iStreet Webpage\Logo\Final\iStreet Logo 700 X 300.png"/>
          <p:cNvPicPr>
            <a:picLocks noChangeAspect="1" noChangeArrowheads="1"/>
          </p:cNvPicPr>
          <p:nvPr userDrawn="1"/>
        </p:nvPicPr>
        <p:blipFill>
          <a:blip r:embed="rId3" cstate="print"/>
          <a:srcRect/>
          <a:stretch>
            <a:fillRect/>
          </a:stretch>
        </p:blipFill>
        <p:spPr bwMode="auto">
          <a:xfrm>
            <a:off x="7239000" y="228600"/>
            <a:ext cx="1625377" cy="696715"/>
          </a:xfrm>
          <a:prstGeom prst="rect">
            <a:avLst/>
          </a:prstGeom>
          <a:noFill/>
        </p:spPr>
      </p:pic>
      <p:sp>
        <p:nvSpPr>
          <p:cNvPr id="12" name="Rectangle 11"/>
          <p:cNvSpPr/>
          <p:nvPr userDrawn="1"/>
        </p:nvSpPr>
        <p:spPr>
          <a:xfrm>
            <a:off x="228600" y="6477000"/>
            <a:ext cx="6019800" cy="461665"/>
          </a:xfrm>
          <a:prstGeom prst="rect">
            <a:avLst/>
          </a:prstGeom>
        </p:spPr>
        <p:txBody>
          <a:bodyPr wrap="square">
            <a:spAutoFit/>
          </a:bodyPr>
          <a:lstStyle/>
          <a:p>
            <a:r>
              <a:rPr lang="en-US" sz="2400" dirty="0" smtClean="0">
                <a:solidFill>
                  <a:schemeClr val="bg1"/>
                </a:solidFill>
                <a:latin typeface="Helvetica" pitchFamily="2" charset="0"/>
                <a:ea typeface="Roboto" pitchFamily="2" charset="0"/>
              </a:rPr>
              <a:t>eCommerce</a:t>
            </a:r>
            <a:r>
              <a:rPr lang="en-US" sz="1200" dirty="0" smtClean="0">
                <a:solidFill>
                  <a:schemeClr val="bg1"/>
                </a:solidFill>
                <a:latin typeface="Helvetica" pitchFamily="2" charset="0"/>
                <a:ea typeface="Roboto" pitchFamily="2" charset="0"/>
              </a:rPr>
              <a:t> </a:t>
            </a:r>
            <a:r>
              <a:rPr lang="en-US" sz="2400" dirty="0" smtClean="0">
                <a:solidFill>
                  <a:schemeClr val="bg1"/>
                </a:solidFill>
                <a:latin typeface="Helvetica" pitchFamily="2" charset="0"/>
                <a:ea typeface="Roboto" pitchFamily="2" charset="0"/>
              </a:rPr>
              <a:t>Simplified</a:t>
            </a:r>
            <a:endParaRPr lang="en-US" sz="2400" dirty="0">
              <a:solidFill>
                <a:schemeClr val="bg1"/>
              </a:solidFill>
              <a:latin typeface="Helvetica" pitchFamily="2" charset="0"/>
              <a:ea typeface="Roboto" pitchFamily="2" charset="0"/>
            </a:endParaRP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0" name="Picture 5" descr="C:\Users\User\Desktop\PPT BG-2.jpg"/>
          <p:cNvPicPr>
            <a:picLocks noChangeAspect="1" noChangeArrowheads="1"/>
          </p:cNvPicPr>
          <p:nvPr userDrawn="1"/>
        </p:nvPicPr>
        <p:blipFill>
          <a:blip r:embed="rId2" cstate="print"/>
          <a:srcRect/>
          <a:stretch>
            <a:fillRect/>
          </a:stretch>
        </p:blipFill>
        <p:spPr bwMode="auto">
          <a:xfrm>
            <a:off x="0" y="-9525"/>
            <a:ext cx="9163050" cy="6877050"/>
          </a:xfrm>
          <a:prstGeom prst="rect">
            <a:avLst/>
          </a:prstGeom>
          <a:noFill/>
        </p:spPr>
      </p:pic>
      <p:sp>
        <p:nvSpPr>
          <p:cNvPr id="23" name="Rectangle 22"/>
          <p:cNvSpPr/>
          <p:nvPr userDrawn="1"/>
        </p:nvSpPr>
        <p:spPr>
          <a:xfrm>
            <a:off x="4419600" y="6536695"/>
            <a:ext cx="4038600" cy="321305"/>
          </a:xfrm>
          <a:prstGeom prst="rect">
            <a:avLst/>
          </a:prstGeom>
          <a:solidFill>
            <a:srgbClr val="55A2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rgbClr val="002C77"/>
              </a:solidFill>
            </a:endParaRPr>
          </a:p>
        </p:txBody>
      </p:sp>
      <p:sp>
        <p:nvSpPr>
          <p:cNvPr id="16" name="Rectangle 15"/>
          <p:cNvSpPr/>
          <p:nvPr userDrawn="1"/>
        </p:nvSpPr>
        <p:spPr>
          <a:xfrm>
            <a:off x="0" y="6536695"/>
            <a:ext cx="4419600" cy="321305"/>
          </a:xfrm>
          <a:prstGeom prst="rect">
            <a:avLst/>
          </a:prstGeom>
          <a:solidFill>
            <a:srgbClr val="DD26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rgbClr val="002C77"/>
              </a:solidFill>
            </a:endParaRPr>
          </a:p>
        </p:txBody>
      </p:sp>
      <p:cxnSp>
        <p:nvCxnSpPr>
          <p:cNvPr id="11" name="Straight Connector 10"/>
          <p:cNvCxnSpPr/>
          <p:nvPr userDrawn="1"/>
        </p:nvCxnSpPr>
        <p:spPr>
          <a:xfrm>
            <a:off x="266700" y="1066800"/>
            <a:ext cx="8610600" cy="161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8839200" y="6536695"/>
            <a:ext cx="304800" cy="321305"/>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rgbClr val="002C77"/>
              </a:solidFill>
            </a:endParaRPr>
          </a:p>
        </p:txBody>
      </p:sp>
      <p:pic>
        <p:nvPicPr>
          <p:cNvPr id="9" name="Picture 2" descr="E:\Deskdata\iStreet Webpage\Logo\Final\iStreet Logo 700 X 300.png"/>
          <p:cNvPicPr>
            <a:picLocks noChangeAspect="1" noChangeArrowheads="1"/>
          </p:cNvPicPr>
          <p:nvPr userDrawn="1"/>
        </p:nvPicPr>
        <p:blipFill>
          <a:blip r:embed="rId3" cstate="print"/>
          <a:srcRect/>
          <a:stretch>
            <a:fillRect/>
          </a:stretch>
        </p:blipFill>
        <p:spPr bwMode="auto">
          <a:xfrm>
            <a:off x="7239000" y="228600"/>
            <a:ext cx="1625377" cy="696715"/>
          </a:xfrm>
          <a:prstGeom prst="rect">
            <a:avLst/>
          </a:prstGeom>
          <a:noFill/>
        </p:spPr>
      </p:pic>
      <p:sp>
        <p:nvSpPr>
          <p:cNvPr id="12" name="Rectangle 11"/>
          <p:cNvSpPr/>
          <p:nvPr userDrawn="1"/>
        </p:nvSpPr>
        <p:spPr>
          <a:xfrm>
            <a:off x="228600" y="6477000"/>
            <a:ext cx="6019800" cy="461665"/>
          </a:xfrm>
          <a:prstGeom prst="rect">
            <a:avLst/>
          </a:prstGeom>
        </p:spPr>
        <p:txBody>
          <a:bodyPr wrap="square">
            <a:spAutoFit/>
          </a:bodyPr>
          <a:lstStyle/>
          <a:p>
            <a:r>
              <a:rPr lang="en-US" sz="2400" dirty="0" smtClean="0">
                <a:solidFill>
                  <a:schemeClr val="bg1"/>
                </a:solidFill>
                <a:latin typeface="Helvetica" pitchFamily="2" charset="0"/>
                <a:ea typeface="Roboto" pitchFamily="2" charset="0"/>
              </a:rPr>
              <a:t>eCommerce</a:t>
            </a:r>
            <a:r>
              <a:rPr lang="en-US" sz="1200" dirty="0" smtClean="0">
                <a:solidFill>
                  <a:schemeClr val="bg1"/>
                </a:solidFill>
                <a:latin typeface="Helvetica" pitchFamily="2" charset="0"/>
                <a:ea typeface="Roboto" pitchFamily="2" charset="0"/>
              </a:rPr>
              <a:t> </a:t>
            </a:r>
            <a:r>
              <a:rPr lang="en-US" sz="2400" dirty="0" smtClean="0">
                <a:solidFill>
                  <a:schemeClr val="bg1"/>
                </a:solidFill>
                <a:latin typeface="Helvetica" pitchFamily="2" charset="0"/>
                <a:ea typeface="Roboto" pitchFamily="2" charset="0"/>
              </a:rPr>
              <a:t>Simplified</a:t>
            </a:r>
            <a:endParaRPr lang="en-US" sz="2400" dirty="0">
              <a:solidFill>
                <a:schemeClr val="bg1"/>
              </a:solidFill>
              <a:latin typeface="Helvetica" pitchFamily="2" charset="0"/>
              <a:ea typeface="Roboto" pitchFamily="2" charset="0"/>
            </a:endParaRP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vmlDrawing" Target="../drawings/vmlDrawing1.v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2"/>
            </p:custDataLst>
          </p:nvPr>
        </p:nvGraphicFramePr>
        <p:xfrm>
          <a:off x="1587" y="1588"/>
          <a:ext cx="1587" cy="1587"/>
        </p:xfrm>
        <a:graphic>
          <a:graphicData uri="http://schemas.openxmlformats.org/presentationml/2006/ole">
            <p:oleObj spid="_x0000_s91141" name="think-cell Slide" r:id="rId13" imgW="360" imgH="360" progId="">
              <p:embed/>
            </p:oleObj>
          </a:graphicData>
        </a:graphic>
      </p:graphicFrame>
    </p:spTree>
  </p:cSld>
  <p:clrMap bg1="lt1" tx1="dk1" bg2="lt2" tx2="dk2" accent1="accent1" accent2="accent2" accent3="accent3" accent4="accent4" accent5="accent5" accent6="accent6" hlink="hlink" folHlink="folHlink"/>
  <p:sldLayoutIdLst>
    <p:sldLayoutId id="2147484879" r:id="rId1"/>
    <p:sldLayoutId id="2147484883" r:id="rId2"/>
    <p:sldLayoutId id="2147484880" r:id="rId3"/>
    <p:sldLayoutId id="2147484882" r:id="rId4"/>
    <p:sldLayoutId id="2147484874" r:id="rId5"/>
    <p:sldLayoutId id="2147484858" r:id="rId6"/>
    <p:sldLayoutId id="2147484872" r:id="rId7"/>
    <p:sldLayoutId id="2147484870" r:id="rId8"/>
    <p:sldLayoutId id="2147484871" r:id="rId9"/>
  </p:sldLayoutIdLst>
  <p:transition spd="slow"/>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diagramData" Target="../diagrams/data2.xml"/><Relationship Id="rId7" Type="http://schemas.openxmlformats.org/officeDocument/2006/relationships/hyperlink" Target="mailto:ruchi@istreetnetwork.com"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1277938" y="5643563"/>
            <a:ext cx="6588125" cy="500062"/>
          </a:xfrm>
          <a:prstGeom prst="rect">
            <a:avLst/>
          </a:prstGeom>
        </p:spPr>
        <p:txBody>
          <a:bodyPr/>
          <a:lstStyle/>
          <a:p>
            <a:pPr marL="342900" indent="-342900" algn="ctr" fontAlgn="auto">
              <a:spcBef>
                <a:spcPct val="20000"/>
              </a:spcBef>
              <a:spcAft>
                <a:spcPts val="0"/>
              </a:spcAft>
              <a:defRPr/>
            </a:pPr>
            <a:r>
              <a:rPr lang="en-IN" sz="3600" dirty="0" smtClean="0">
                <a:solidFill>
                  <a:schemeClr val="bg1"/>
                </a:solidFill>
                <a:latin typeface="+mj-lt"/>
                <a:ea typeface="+mn-ea"/>
                <a:cs typeface="Heiti SC Light"/>
              </a:rPr>
              <a:t> </a:t>
            </a:r>
            <a:endParaRPr lang="en-IN" sz="3600" dirty="0">
              <a:solidFill>
                <a:schemeClr val="bg1"/>
              </a:solidFill>
              <a:latin typeface="+mj-lt"/>
              <a:ea typeface="+mn-ea"/>
              <a:cs typeface="Heiti SC Light"/>
            </a:endParaRPr>
          </a:p>
        </p:txBody>
      </p:sp>
      <p:sp>
        <p:nvSpPr>
          <p:cNvPr id="13318" name="TextBox 1"/>
          <p:cNvSpPr txBox="1">
            <a:spLocks noChangeArrowheads="1"/>
          </p:cNvSpPr>
          <p:nvPr/>
        </p:nvSpPr>
        <p:spPr bwMode="auto">
          <a:xfrm>
            <a:off x="-1927225" y="2092325"/>
            <a:ext cx="184150" cy="368300"/>
          </a:xfrm>
          <a:prstGeom prst="rect">
            <a:avLst/>
          </a:prstGeom>
          <a:noFill/>
          <a:ln w="9525">
            <a:noFill/>
            <a:miter lim="800000"/>
            <a:headEnd/>
            <a:tailEnd/>
          </a:ln>
        </p:spPr>
        <p:txBody>
          <a:bodyPr wrap="none">
            <a:spAutoFit/>
          </a:bodyPr>
          <a:lstStyle/>
          <a:p>
            <a:endParaRPr lang="en-US" dirty="0"/>
          </a:p>
        </p:txBody>
      </p:sp>
      <p:pic>
        <p:nvPicPr>
          <p:cNvPr id="142337" name="Picture 1" descr="C:\Users\Pradeep\AppData\Local\Temp\PPT Slide-4.jpg"/>
          <p:cNvPicPr>
            <a:picLocks noChangeAspect="1" noChangeArrowheads="1"/>
          </p:cNvPicPr>
          <p:nvPr/>
        </p:nvPicPr>
        <p:blipFill>
          <a:blip r:embed="rId3" cstate="print"/>
          <a:srcRect/>
          <a:stretch>
            <a:fillRect/>
          </a:stretch>
        </p:blipFill>
        <p:spPr bwMode="auto">
          <a:xfrm>
            <a:off x="0" y="0"/>
            <a:ext cx="9140834" cy="6860376"/>
          </a:xfrm>
          <a:prstGeom prst="rect">
            <a:avLst/>
          </a:prstGeom>
          <a:noFill/>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3"/>
          <p:cNvSpPr txBox="1">
            <a:spLocks/>
          </p:cNvSpPr>
          <p:nvPr/>
        </p:nvSpPr>
        <p:spPr>
          <a:xfrm>
            <a:off x="381000" y="304800"/>
            <a:ext cx="6858000" cy="563563"/>
          </a:xfrm>
          <a:prstGeom prst="rect">
            <a:avLst/>
          </a:prstGeom>
        </p:spPr>
        <p:txBody>
          <a:bodyPr/>
          <a:lstStyle>
            <a:lvl1pPr algn="l">
              <a:defRPr sz="3200" b="1" baseline="0">
                <a:solidFill>
                  <a:srgbClr val="55A245"/>
                </a:solidFill>
                <a:latin typeface="Helvetica" pitchFamily="2" charset="0"/>
              </a:defRPr>
            </a:lvl1pPr>
          </a:lstStyle>
          <a:p>
            <a:pPr fontAlgn="auto">
              <a:spcAft>
                <a:spcPts val="0"/>
              </a:spcAft>
              <a:defRPr/>
            </a:pPr>
            <a:r>
              <a:rPr lang="en-US" dirty="0" smtClean="0">
                <a:latin typeface="+mj-lt"/>
                <a:ea typeface="+mj-ea"/>
                <a:cs typeface="+mj-cs"/>
              </a:rPr>
              <a:t>FY2015-16 Outlook</a:t>
            </a:r>
            <a:endParaRPr lang="en-US" dirty="0">
              <a:latin typeface="+mj-lt"/>
              <a:ea typeface="+mj-ea"/>
              <a:cs typeface="+mj-cs"/>
            </a:endParaRPr>
          </a:p>
        </p:txBody>
      </p:sp>
      <p:sp>
        <p:nvSpPr>
          <p:cNvPr id="7" name="TextBox 6"/>
          <p:cNvSpPr txBox="1">
            <a:spLocks noChangeArrowheads="1"/>
          </p:cNvSpPr>
          <p:nvPr/>
        </p:nvSpPr>
        <p:spPr bwMode="auto">
          <a:xfrm>
            <a:off x="457200" y="1912306"/>
            <a:ext cx="8229600" cy="754694"/>
          </a:xfrm>
          <a:prstGeom prst="rect">
            <a:avLst/>
          </a:prstGeom>
          <a:noFill/>
          <a:ln w="9525">
            <a:noFill/>
            <a:miter lim="800000"/>
            <a:headEnd/>
            <a:tailEnd/>
          </a:ln>
        </p:spPr>
        <p:txBody>
          <a:bodyPr>
            <a:spAutoFit/>
          </a:bodyPr>
          <a:lstStyle/>
          <a:p>
            <a:pPr algn="ctr">
              <a:lnSpc>
                <a:spcPct val="150000"/>
              </a:lnSpc>
              <a:defRPr/>
            </a:pPr>
            <a:r>
              <a:rPr lang="en-US" sz="3200" u="sng" dirty="0" smtClean="0">
                <a:solidFill>
                  <a:schemeClr val="tx1">
                    <a:lumMod val="50000"/>
                    <a:lumOff val="50000"/>
                  </a:schemeClr>
                </a:solidFill>
                <a:latin typeface="+mj-lt"/>
                <a:cs typeface="Heiti SC Light"/>
              </a:rPr>
              <a:t>Number of Transactions</a:t>
            </a:r>
            <a:endParaRPr lang="en-US" sz="3200" u="sng" dirty="0">
              <a:solidFill>
                <a:schemeClr val="tx1">
                  <a:lumMod val="50000"/>
                  <a:lumOff val="50000"/>
                </a:schemeClr>
              </a:solidFill>
              <a:latin typeface="+mj-lt"/>
              <a:cs typeface="Heiti SC Light"/>
            </a:endParaRPr>
          </a:p>
        </p:txBody>
      </p:sp>
      <p:sp>
        <p:nvSpPr>
          <p:cNvPr id="8" name="TextBox 7"/>
          <p:cNvSpPr txBox="1">
            <a:spLocks noChangeArrowheads="1"/>
          </p:cNvSpPr>
          <p:nvPr/>
        </p:nvSpPr>
        <p:spPr bwMode="auto">
          <a:xfrm>
            <a:off x="457200" y="2665274"/>
            <a:ext cx="8229600" cy="2492990"/>
          </a:xfrm>
          <a:prstGeom prst="rect">
            <a:avLst/>
          </a:prstGeom>
          <a:noFill/>
          <a:ln w="9525">
            <a:noFill/>
            <a:miter lim="800000"/>
            <a:headEnd/>
            <a:tailEnd/>
          </a:ln>
        </p:spPr>
        <p:txBody>
          <a:bodyPr wrap="square">
            <a:spAutoFit/>
          </a:bodyPr>
          <a:lstStyle/>
          <a:p>
            <a:pPr algn="ctr">
              <a:lnSpc>
                <a:spcPct val="150000"/>
              </a:lnSpc>
              <a:defRPr/>
            </a:pPr>
            <a:r>
              <a:rPr lang="en-US" sz="7200" dirty="0" smtClean="0">
                <a:solidFill>
                  <a:schemeClr val="tx1">
                    <a:lumMod val="50000"/>
                    <a:lumOff val="50000"/>
                  </a:schemeClr>
                </a:solidFill>
                <a:latin typeface="+mj-lt"/>
                <a:cs typeface="Heiti SC Light"/>
              </a:rPr>
              <a:t>15 lacs</a:t>
            </a:r>
          </a:p>
          <a:p>
            <a:pPr algn="ctr">
              <a:lnSpc>
                <a:spcPct val="150000"/>
              </a:lnSpc>
              <a:defRPr/>
            </a:pPr>
            <a:r>
              <a:rPr lang="en-US" sz="3200" dirty="0" smtClean="0">
                <a:solidFill>
                  <a:schemeClr val="tx1">
                    <a:lumMod val="50000"/>
                    <a:lumOff val="50000"/>
                  </a:schemeClr>
                </a:solidFill>
                <a:latin typeface="+mj-lt"/>
                <a:cs typeface="Heiti SC Light"/>
              </a:rPr>
              <a:t>(FY15 -  0.38 lacs)</a:t>
            </a:r>
            <a:endParaRPr lang="en-US" sz="3200" dirty="0">
              <a:solidFill>
                <a:schemeClr val="tx1">
                  <a:lumMod val="50000"/>
                  <a:lumOff val="50000"/>
                </a:schemeClr>
              </a:solidFill>
              <a:latin typeface="+mj-lt"/>
              <a:cs typeface="Heiti SC Light"/>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10</a:t>
            </a:fld>
            <a:endParaRPr lang="en-US" dirty="0"/>
          </a:p>
        </p:txBody>
      </p:sp>
    </p:spTree>
    <p:extLst>
      <p:ext uri="{BB962C8B-B14F-4D97-AF65-F5344CB8AC3E}">
        <p14:creationId xmlns="" xmlns:p14="http://schemas.microsoft.com/office/powerpoint/2010/main" val="3383914245"/>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3"/>
          <p:cNvSpPr txBox="1">
            <a:spLocks/>
          </p:cNvSpPr>
          <p:nvPr/>
        </p:nvSpPr>
        <p:spPr>
          <a:xfrm>
            <a:off x="381000" y="304800"/>
            <a:ext cx="6858000" cy="563563"/>
          </a:xfrm>
          <a:prstGeom prst="rect">
            <a:avLst/>
          </a:prstGeom>
        </p:spPr>
        <p:txBody>
          <a:bodyPr/>
          <a:lstStyle>
            <a:lvl1pPr algn="l">
              <a:defRPr sz="3200" b="1" baseline="0">
                <a:solidFill>
                  <a:srgbClr val="55A245"/>
                </a:solidFill>
                <a:latin typeface="Helvetica" pitchFamily="2" charset="0"/>
              </a:defRPr>
            </a:lvl1pPr>
          </a:lstStyle>
          <a:p>
            <a:pPr fontAlgn="auto">
              <a:spcAft>
                <a:spcPts val="0"/>
              </a:spcAft>
              <a:defRPr/>
            </a:pPr>
            <a:r>
              <a:rPr lang="en-US" dirty="0" smtClean="0">
                <a:latin typeface="+mj-lt"/>
                <a:ea typeface="+mj-ea"/>
                <a:cs typeface="+mj-cs"/>
              </a:rPr>
              <a:t>FY2015-16 Outlook</a:t>
            </a:r>
            <a:endParaRPr lang="en-US" dirty="0">
              <a:latin typeface="+mj-lt"/>
              <a:ea typeface="+mj-ea"/>
              <a:cs typeface="+mj-cs"/>
            </a:endParaRPr>
          </a:p>
        </p:txBody>
      </p:sp>
      <p:sp>
        <p:nvSpPr>
          <p:cNvPr id="7" name="TextBox 6"/>
          <p:cNvSpPr txBox="1">
            <a:spLocks noChangeArrowheads="1"/>
          </p:cNvSpPr>
          <p:nvPr/>
        </p:nvSpPr>
        <p:spPr bwMode="auto">
          <a:xfrm>
            <a:off x="152400" y="2057400"/>
            <a:ext cx="8229600" cy="954107"/>
          </a:xfrm>
          <a:prstGeom prst="rect">
            <a:avLst/>
          </a:prstGeom>
          <a:noFill/>
          <a:ln w="9525">
            <a:noFill/>
            <a:miter lim="800000"/>
            <a:headEnd/>
            <a:tailEnd/>
          </a:ln>
        </p:spPr>
        <p:txBody>
          <a:bodyPr>
            <a:spAutoFit/>
          </a:bodyPr>
          <a:lstStyle/>
          <a:p>
            <a:pPr algn="ctr">
              <a:defRPr/>
            </a:pPr>
            <a:r>
              <a:rPr lang="en-US" sz="3200" u="sng" dirty="0" smtClean="0">
                <a:solidFill>
                  <a:schemeClr val="tx1">
                    <a:lumMod val="50000"/>
                    <a:lumOff val="50000"/>
                  </a:schemeClr>
                </a:solidFill>
                <a:latin typeface="+mj-lt"/>
                <a:cs typeface="Heiti SC Light"/>
              </a:rPr>
              <a:t>Number of iStreet Bazaar Stores</a:t>
            </a:r>
          </a:p>
          <a:p>
            <a:pPr algn="ctr">
              <a:defRPr/>
            </a:pPr>
            <a:r>
              <a:rPr lang="en-US" sz="2400" u="sng" dirty="0" smtClean="0">
                <a:solidFill>
                  <a:schemeClr val="tx1">
                    <a:lumMod val="50000"/>
                    <a:lumOff val="50000"/>
                  </a:schemeClr>
                </a:solidFill>
                <a:latin typeface="+mj-lt"/>
                <a:cs typeface="Heiti SC Light"/>
              </a:rPr>
              <a:t>(by end of March 2016)</a:t>
            </a:r>
            <a:endParaRPr lang="en-US" sz="2400" u="sng" dirty="0">
              <a:solidFill>
                <a:schemeClr val="tx1">
                  <a:lumMod val="50000"/>
                  <a:lumOff val="50000"/>
                </a:schemeClr>
              </a:solidFill>
              <a:latin typeface="+mj-lt"/>
              <a:cs typeface="Heiti SC Light"/>
            </a:endParaRPr>
          </a:p>
        </p:txBody>
      </p:sp>
      <p:sp>
        <p:nvSpPr>
          <p:cNvPr id="8" name="TextBox 7"/>
          <p:cNvSpPr txBox="1">
            <a:spLocks noChangeArrowheads="1"/>
          </p:cNvSpPr>
          <p:nvPr/>
        </p:nvSpPr>
        <p:spPr bwMode="auto">
          <a:xfrm>
            <a:off x="457200" y="3048000"/>
            <a:ext cx="8229600" cy="2492990"/>
          </a:xfrm>
          <a:prstGeom prst="rect">
            <a:avLst/>
          </a:prstGeom>
          <a:noFill/>
          <a:ln w="9525">
            <a:noFill/>
            <a:miter lim="800000"/>
            <a:headEnd/>
            <a:tailEnd/>
          </a:ln>
        </p:spPr>
        <p:txBody>
          <a:bodyPr wrap="square">
            <a:spAutoFit/>
          </a:bodyPr>
          <a:lstStyle/>
          <a:p>
            <a:pPr algn="ctr">
              <a:lnSpc>
                <a:spcPct val="150000"/>
              </a:lnSpc>
              <a:defRPr/>
            </a:pPr>
            <a:r>
              <a:rPr lang="en-US" sz="7200" dirty="0" smtClean="0">
                <a:solidFill>
                  <a:schemeClr val="tx1">
                    <a:lumMod val="50000"/>
                    <a:lumOff val="50000"/>
                  </a:schemeClr>
                </a:solidFill>
                <a:latin typeface="+mj-lt"/>
                <a:cs typeface="Heiti SC Light"/>
              </a:rPr>
              <a:t>Over 4,000</a:t>
            </a:r>
          </a:p>
          <a:p>
            <a:pPr algn="ctr">
              <a:lnSpc>
                <a:spcPct val="150000"/>
              </a:lnSpc>
              <a:defRPr/>
            </a:pPr>
            <a:r>
              <a:rPr lang="en-US" sz="3200" dirty="0" smtClean="0">
                <a:solidFill>
                  <a:schemeClr val="tx1">
                    <a:lumMod val="50000"/>
                    <a:lumOff val="50000"/>
                  </a:schemeClr>
                </a:solidFill>
                <a:latin typeface="+mj-lt"/>
                <a:cs typeface="Heiti SC Light"/>
              </a:rPr>
              <a:t>(till Sep 2015 – 2,520)</a:t>
            </a:r>
            <a:endParaRPr lang="en-US" sz="3200" dirty="0">
              <a:solidFill>
                <a:schemeClr val="tx1">
                  <a:lumMod val="50000"/>
                  <a:lumOff val="50000"/>
                </a:schemeClr>
              </a:solidFill>
              <a:latin typeface="+mj-lt"/>
              <a:cs typeface="Heiti SC Light"/>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11</a:t>
            </a:fld>
            <a:endParaRPr lang="en-US" dirty="0"/>
          </a:p>
        </p:txBody>
      </p:sp>
    </p:spTree>
    <p:extLst>
      <p:ext uri="{BB962C8B-B14F-4D97-AF65-F5344CB8AC3E}">
        <p14:creationId xmlns="" xmlns:p14="http://schemas.microsoft.com/office/powerpoint/2010/main" val="3383914245"/>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457200" y="3797569"/>
            <a:ext cx="8229600" cy="1107996"/>
          </a:xfrm>
          <a:prstGeom prst="rect">
            <a:avLst/>
          </a:prstGeom>
          <a:noFill/>
          <a:ln w="9525">
            <a:noFill/>
            <a:miter lim="800000"/>
            <a:headEnd/>
            <a:tailEnd/>
          </a:ln>
        </p:spPr>
        <p:txBody>
          <a:bodyPr>
            <a:spAutoFit/>
          </a:bodyPr>
          <a:lstStyle/>
          <a:p>
            <a:pPr algn="ctr">
              <a:lnSpc>
                <a:spcPct val="150000"/>
              </a:lnSpc>
              <a:defRPr/>
            </a:pPr>
            <a:r>
              <a:rPr lang="en-US" sz="4400" dirty="0" smtClean="0">
                <a:solidFill>
                  <a:schemeClr val="tx1">
                    <a:lumMod val="50000"/>
                    <a:lumOff val="50000"/>
                  </a:schemeClr>
                </a:solidFill>
                <a:latin typeface="+mj-lt"/>
                <a:cs typeface="Heiti SC Light"/>
              </a:rPr>
              <a:t>India’s 1</a:t>
            </a:r>
            <a:r>
              <a:rPr lang="en-US" sz="4400" baseline="30000" dirty="0" smtClean="0">
                <a:solidFill>
                  <a:schemeClr val="tx1">
                    <a:lumMod val="50000"/>
                    <a:lumOff val="50000"/>
                  </a:schemeClr>
                </a:solidFill>
                <a:latin typeface="+mj-lt"/>
                <a:cs typeface="Heiti SC Light"/>
              </a:rPr>
              <a:t>st</a:t>
            </a:r>
            <a:r>
              <a:rPr lang="en-US" sz="4400" dirty="0" smtClean="0">
                <a:solidFill>
                  <a:schemeClr val="tx1">
                    <a:lumMod val="50000"/>
                    <a:lumOff val="50000"/>
                  </a:schemeClr>
                </a:solidFill>
                <a:latin typeface="+mj-lt"/>
                <a:cs typeface="Heiti SC Light"/>
              </a:rPr>
              <a:t> Internet Retail Store</a:t>
            </a:r>
            <a:endParaRPr lang="en-US" sz="4400" dirty="0">
              <a:solidFill>
                <a:schemeClr val="tx1">
                  <a:lumMod val="50000"/>
                  <a:lumOff val="50000"/>
                </a:schemeClr>
              </a:solidFill>
              <a:latin typeface="+mj-lt"/>
              <a:cs typeface="Heiti SC Light"/>
            </a:endParaRPr>
          </a:p>
        </p:txBody>
      </p:sp>
      <p:pic>
        <p:nvPicPr>
          <p:cNvPr id="175105" name="Picture 1" descr="E:\3 ISL\Logos &amp; BackDrops\iSB Logos\iStreet-logo.jpg"/>
          <p:cNvPicPr>
            <a:picLocks noChangeAspect="1" noChangeArrowheads="1"/>
          </p:cNvPicPr>
          <p:nvPr/>
        </p:nvPicPr>
        <p:blipFill>
          <a:blip r:embed="rId2" cstate="print"/>
          <a:stretch>
            <a:fillRect/>
          </a:stretch>
        </p:blipFill>
        <p:spPr bwMode="auto">
          <a:xfrm>
            <a:off x="1947335" y="1905001"/>
            <a:ext cx="5249331" cy="1904999"/>
          </a:xfrm>
          <a:prstGeom prst="rect">
            <a:avLst/>
          </a:prstGeom>
          <a:noFill/>
        </p:spPr>
      </p:pic>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Diagram 15"/>
          <p:cNvGraphicFramePr/>
          <p:nvPr>
            <p:extLst>
              <p:ext uri="{D42A27DB-BD31-4B8C-83A1-F6EECF244321}">
                <p14:modId xmlns="" xmlns:p14="http://schemas.microsoft.com/office/powerpoint/2010/main" val="3175288784"/>
              </p:ext>
            </p:extLst>
          </p:nvPr>
        </p:nvGraphicFramePr>
        <p:xfrm>
          <a:off x="381000" y="3200400"/>
          <a:ext cx="830580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Table 4"/>
          <p:cNvGraphicFramePr>
            <a:graphicFrameLocks noGrp="1"/>
          </p:cNvGraphicFramePr>
          <p:nvPr/>
        </p:nvGraphicFramePr>
        <p:xfrm>
          <a:off x="533400" y="3775846"/>
          <a:ext cx="8077199" cy="1310640"/>
        </p:xfrm>
        <a:graphic>
          <a:graphicData uri="http://schemas.openxmlformats.org/drawingml/2006/table">
            <a:tbl>
              <a:tblPr firstRow="1" bandRow="1">
                <a:tableStyleId>{2D5ABB26-0587-4C30-8999-92F81FD0307C}</a:tableStyleId>
              </a:tblPr>
              <a:tblGrid>
                <a:gridCol w="8077199"/>
              </a:tblGrid>
              <a:tr h="95266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aseline="0" dirty="0" smtClean="0">
                          <a:latin typeface="Calibri" pitchFamily="34" charset="0"/>
                        </a:rPr>
                        <a:t>iStreet Network Ltd. </a:t>
                      </a:r>
                      <a:endParaRPr lang="en-IN" sz="1600" dirty="0" smtClean="0">
                        <a:latin typeface="Calibri"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Calibri" pitchFamily="34" charset="0"/>
                        </a:rPr>
                        <a:t>CIN - </a:t>
                      </a:r>
                      <a:r>
                        <a:rPr kumimoji="0" lang="en-IN" sz="1600" b="0" i="0" kern="1200" dirty="0" smtClean="0">
                          <a:solidFill>
                            <a:schemeClr val="tx1"/>
                          </a:solidFill>
                          <a:latin typeface="Calibri" pitchFamily="34" charset="0"/>
                          <a:ea typeface="+mn-ea"/>
                          <a:cs typeface="+mn-cs"/>
                        </a:rPr>
                        <a:t>L51900MH1986PLC040232</a:t>
                      </a:r>
                      <a:endParaRPr lang="en-IN" sz="1600" dirty="0" smtClean="0">
                        <a:latin typeface="Calibri"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Calibri" pitchFamily="34" charset="0"/>
                        </a:rPr>
                        <a:t>Mrs.</a:t>
                      </a:r>
                      <a:r>
                        <a:rPr lang="en-US" sz="1600" baseline="0" dirty="0" smtClean="0">
                          <a:latin typeface="Calibri" pitchFamily="34" charset="0"/>
                        </a:rPr>
                        <a:t> </a:t>
                      </a:r>
                      <a:r>
                        <a:rPr lang="en-US" sz="1600" dirty="0" smtClean="0">
                          <a:latin typeface="Calibri" pitchFamily="34" charset="0"/>
                        </a:rPr>
                        <a:t>Ruchi</a:t>
                      </a:r>
                      <a:r>
                        <a:rPr lang="en-US" sz="1600" baseline="0" dirty="0" smtClean="0">
                          <a:latin typeface="Calibri" pitchFamily="34" charset="0"/>
                        </a:rPr>
                        <a:t> Seksaria, Company Secretary</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u="sng" kern="1200" dirty="0" smtClean="0">
                          <a:solidFill>
                            <a:schemeClr val="tx1"/>
                          </a:solidFill>
                          <a:latin typeface="Calibri" pitchFamily="34" charset="0"/>
                          <a:ea typeface="+mn-ea"/>
                          <a:cs typeface="+mn-cs"/>
                          <a:hlinkClick r:id="rId7"/>
                        </a:rPr>
                        <a:t>ruchi@istreetnetwork.com</a:t>
                      </a:r>
                      <a:r>
                        <a:rPr lang="en-US" sz="1600" u="sng" kern="1200" baseline="0" dirty="0" smtClean="0">
                          <a:solidFill>
                            <a:schemeClr val="tx1"/>
                          </a:solidFill>
                          <a:latin typeface="Calibri" pitchFamily="34" charset="0"/>
                          <a:ea typeface="+mn-ea"/>
                          <a:cs typeface="+mn-cs"/>
                        </a:rPr>
                        <a:t> </a:t>
                      </a:r>
                      <a:endParaRPr lang="en-US" sz="1600" baseline="0" dirty="0" smtClean="0">
                        <a:latin typeface="Calibri" pitchFamily="34" charset="0"/>
                      </a:endParaRPr>
                    </a:p>
                    <a:p>
                      <a:pPr algn="ctr"/>
                      <a:r>
                        <a:rPr lang="en-US" sz="1600" baseline="0" dirty="0" smtClean="0">
                          <a:latin typeface="Calibri" pitchFamily="34" charset="0"/>
                          <a:hlinkClick r:id=""/>
                        </a:rPr>
                        <a:t>www.istreetnetwork.com</a:t>
                      </a:r>
                      <a:r>
                        <a:rPr lang="en-US" sz="1600" baseline="0" dirty="0" smtClean="0">
                          <a:latin typeface="Calibri" pitchFamily="34" charset="0"/>
                        </a:rPr>
                        <a:t>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2" name="Group 5"/>
          <p:cNvGrpSpPr/>
          <p:nvPr/>
        </p:nvGrpSpPr>
        <p:grpSpPr>
          <a:xfrm>
            <a:off x="533400" y="3276600"/>
            <a:ext cx="8153400" cy="457200"/>
            <a:chOff x="1625579" y="2214554"/>
            <a:chExt cx="6480000" cy="457200"/>
          </a:xfrm>
        </p:grpSpPr>
        <p:sp>
          <p:nvSpPr>
            <p:cNvPr id="7" name="Rectangle 6"/>
            <p:cNvSpPr/>
            <p:nvPr/>
          </p:nvSpPr>
          <p:spPr>
            <a:xfrm>
              <a:off x="1625579" y="2402400"/>
              <a:ext cx="6480000" cy="2693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effectLst>
                    <a:outerShdw blurRad="38100" dist="38100" dir="2700000" algn="tl">
                      <a:srgbClr val="000000">
                        <a:alpha val="43137"/>
                      </a:srgbClr>
                    </a:outerShdw>
                  </a:effectLst>
                  <a:latin typeface="Calibri" pitchFamily="34" charset="0"/>
                </a:rPr>
                <a:t>For further information, please contact</a:t>
              </a:r>
              <a:endParaRPr lang="en-IN" sz="1600" b="1" dirty="0" smtClean="0">
                <a:solidFill>
                  <a:schemeClr val="bg1"/>
                </a:solidFill>
                <a:effectLst>
                  <a:outerShdw blurRad="38100" dist="38100" dir="2700000" algn="tl">
                    <a:srgbClr val="000000">
                      <a:alpha val="43137"/>
                    </a:srgbClr>
                  </a:outerShdw>
                </a:effectLst>
                <a:latin typeface="Calibri" pitchFamily="34" charset="0"/>
              </a:endParaRPr>
            </a:p>
          </p:txBody>
        </p:sp>
        <p:sp>
          <p:nvSpPr>
            <p:cNvPr id="10" name="Rectangle 9"/>
            <p:cNvSpPr/>
            <p:nvPr/>
          </p:nvSpPr>
          <p:spPr>
            <a:xfrm>
              <a:off x="1625579" y="2214554"/>
              <a:ext cx="6480000" cy="180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smtClean="0">
                <a:solidFill>
                  <a:schemeClr val="tx1"/>
                </a:solidFill>
                <a:effectLst>
                  <a:outerShdw blurRad="38100" dist="38100" dir="2700000" algn="tl">
                    <a:srgbClr val="000000">
                      <a:alpha val="43137"/>
                    </a:srgbClr>
                  </a:outerShdw>
                </a:effectLst>
                <a:latin typeface="Calibri" pitchFamily="34" charset="0"/>
              </a:endParaRPr>
            </a:p>
          </p:txBody>
        </p:sp>
      </p:gr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Box 2"/>
          <p:cNvSpPr txBox="1">
            <a:spLocks noChangeArrowheads="1"/>
          </p:cNvSpPr>
          <p:nvPr/>
        </p:nvSpPr>
        <p:spPr bwMode="auto">
          <a:xfrm>
            <a:off x="533400" y="1371600"/>
            <a:ext cx="8458200" cy="4953000"/>
          </a:xfrm>
          <a:prstGeom prst="rect">
            <a:avLst/>
          </a:prstGeom>
          <a:noFill/>
          <a:ln w="9525">
            <a:noFill/>
            <a:miter lim="800000"/>
            <a:headEnd/>
            <a:tailEnd/>
          </a:ln>
        </p:spPr>
        <p:txBody>
          <a:bodyPr wrap="square">
            <a:spAutoFit/>
          </a:bodyPr>
          <a:lstStyle/>
          <a:p>
            <a:pPr algn="just">
              <a:spcBef>
                <a:spcPts val="600"/>
              </a:spcBef>
              <a:spcAft>
                <a:spcPts val="600"/>
              </a:spcAft>
            </a:pPr>
            <a:r>
              <a:rPr lang="en-US" sz="1400" i="1" dirty="0" smtClean="0">
                <a:latin typeface="Calibri" pitchFamily="34" charset="0"/>
              </a:rPr>
              <a:t>This presentation and the accompanying slides (the “Presentation”), which has been prepared by iStreet Network Limited (the “Company”), solely for information purposes and do not constitute any offer, recommendation or invitation to purchase or subscribe for any securities, and shall not form the basis or be relied on in connection with any contract or binding commitment whatsoever. No offering of securities of the Company will be made except by means of a statutory offering document containing detailed information about the Company.</a:t>
            </a:r>
          </a:p>
          <a:p>
            <a:pPr algn="just"/>
            <a:r>
              <a:rPr lang="en-IN" sz="1400" b="1" i="1" dirty="0">
                <a:latin typeface="Calibri" pitchFamily="34" charset="0"/>
              </a:rPr>
              <a:t> </a:t>
            </a:r>
            <a:endParaRPr lang="en-IN" sz="1400" i="1" dirty="0">
              <a:latin typeface="Calibri" pitchFamily="34" charset="0"/>
            </a:endParaRPr>
          </a:p>
          <a:p>
            <a:pPr algn="just"/>
            <a:r>
              <a:rPr lang="en-IN" sz="1400" i="1" dirty="0">
                <a:latin typeface="Calibri" pitchFamily="34" charset="0"/>
              </a:rPr>
              <a:t>Our actual results may differ materially from those included in this presentation for a variety of reasons, including, but not limited to - changes in political, business, and economic conditions; foreign exchange rate fluctuations; the impact and integration of recent and future acquisitions; our need to successfully react to the increasing importance of mobile payments and mobile commerce and the social aspect of commerce; an increasingly competitive environment for our businesses; the complexity of managing an </a:t>
            </a:r>
            <a:r>
              <a:rPr lang="en-IN" sz="1400" i="1" dirty="0" smtClean="0">
                <a:latin typeface="Calibri" pitchFamily="34" charset="0"/>
              </a:rPr>
              <a:t>increasingly large </a:t>
            </a:r>
            <a:r>
              <a:rPr lang="en-IN" sz="1400" i="1" dirty="0">
                <a:latin typeface="Calibri" pitchFamily="34" charset="0"/>
              </a:rPr>
              <a:t>and growing enterprise, with a broad range of businesses; our need to manage regulatory, tax and litigation risks (including risks); and our need to timely upgrade and develop our systems, infrastructure, and customer service capabilities at reasonable cost while maintaining site stability and performance and adding new products and features.</a:t>
            </a:r>
          </a:p>
          <a:p>
            <a:pPr algn="just"/>
            <a:r>
              <a:rPr lang="en-IN" sz="1400" i="1" dirty="0">
                <a:latin typeface="Calibri" pitchFamily="34" charset="0"/>
              </a:rPr>
              <a:t> </a:t>
            </a:r>
          </a:p>
          <a:p>
            <a:pPr algn="just"/>
            <a:r>
              <a:rPr lang="en-IN" sz="1400" i="1" dirty="0">
                <a:latin typeface="Calibri" pitchFamily="34" charset="0"/>
              </a:rPr>
              <a:t>This presentation also contains product demonstrations (or reference to such new products), some of which are conceptual and may not be developed or launched in the same form, with all of the same features or at all.</a:t>
            </a:r>
          </a:p>
          <a:p>
            <a:pPr algn="just"/>
            <a:r>
              <a:rPr lang="en-IN" sz="1400" i="1" dirty="0">
                <a:latin typeface="Calibri" pitchFamily="34" charset="0"/>
              </a:rPr>
              <a:t> </a:t>
            </a:r>
          </a:p>
          <a:p>
            <a:pPr algn="just"/>
            <a:r>
              <a:rPr lang="en-US" sz="1400" i="1" dirty="0" smtClean="0">
                <a:latin typeface="Calibri" pitchFamily="34" charset="0"/>
              </a:rPr>
              <a:t>The Company assumes no obligation to update any forward-looking information contained in this Presentation. Any forward-looking statements and projections made by third parties included in this Presentation are not adopted by the Company and the Company is not responsible for such third party statements and projections.</a:t>
            </a:r>
            <a:r>
              <a:rPr lang="en-IN" sz="1400" i="1" dirty="0" smtClean="0">
                <a:latin typeface="Calibri" pitchFamily="34" charset="0"/>
              </a:rPr>
              <a:t>. </a:t>
            </a:r>
            <a:endParaRPr lang="en-IN" sz="1400" i="1" dirty="0">
              <a:solidFill>
                <a:srgbClr val="FF0000"/>
              </a:solidFill>
              <a:latin typeface="Calibri" pitchFamily="34" charset="0"/>
            </a:endParaRPr>
          </a:p>
        </p:txBody>
      </p:sp>
      <p:sp>
        <p:nvSpPr>
          <p:cNvPr id="5" name="Title 13"/>
          <p:cNvSpPr txBox="1">
            <a:spLocks/>
          </p:cNvSpPr>
          <p:nvPr/>
        </p:nvSpPr>
        <p:spPr>
          <a:xfrm>
            <a:off x="304800" y="457200"/>
            <a:ext cx="4114800" cy="563562"/>
          </a:xfrm>
          <a:prstGeom prst="rect">
            <a:avLst/>
          </a:prstGeom>
        </p:spPr>
        <p:txBody>
          <a:bodyPr/>
          <a:lstStyle>
            <a:lvl1pPr algn="l">
              <a:defRPr sz="3200" b="1" baseline="0">
                <a:solidFill>
                  <a:srgbClr val="55A245"/>
                </a:solidFill>
                <a:latin typeface="Helvetica" pitchFamily="2"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55A245"/>
                </a:solidFill>
                <a:effectLst/>
                <a:uLnTx/>
                <a:uFillTx/>
                <a:latin typeface="+mj-lt"/>
                <a:ea typeface="+mj-ea"/>
                <a:cs typeface="+mj-cs"/>
              </a:rPr>
              <a:t>Safe Harbor</a:t>
            </a:r>
            <a:endParaRPr kumimoji="0" lang="en-US" sz="3200" b="1" i="0" u="none" strike="noStrike" kern="1200" cap="none" spc="0" normalizeH="0" baseline="0" noProof="0" dirty="0">
              <a:ln>
                <a:noFill/>
              </a:ln>
              <a:solidFill>
                <a:srgbClr val="55A245"/>
              </a:solidFill>
              <a:effectLst/>
              <a:uLnTx/>
              <a:uFillTx/>
              <a:latin typeface="+mj-lt"/>
              <a:ea typeface="+mj-ea"/>
              <a:cs typeface="+mj-cs"/>
            </a:endParaRP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457200" y="2743200"/>
            <a:ext cx="8229600" cy="3046413"/>
          </a:xfrm>
          <a:prstGeom prst="rect">
            <a:avLst/>
          </a:prstGeom>
          <a:noFill/>
          <a:ln w="9525">
            <a:noFill/>
            <a:miter lim="800000"/>
            <a:headEnd/>
            <a:tailEnd/>
          </a:ln>
        </p:spPr>
        <p:txBody>
          <a:bodyPr>
            <a:spAutoFit/>
          </a:bodyPr>
          <a:lstStyle/>
          <a:p>
            <a:pPr algn="ctr">
              <a:lnSpc>
                <a:spcPct val="150000"/>
              </a:lnSpc>
              <a:defRPr/>
            </a:pPr>
            <a:r>
              <a:rPr lang="en-US" sz="3200" dirty="0">
                <a:solidFill>
                  <a:schemeClr val="tx1">
                    <a:lumMod val="50000"/>
                    <a:lumOff val="50000"/>
                  </a:schemeClr>
                </a:solidFill>
                <a:latin typeface="+mj-lt"/>
                <a:cs typeface="Heiti SC Light"/>
              </a:rPr>
              <a:t>iStreet Bazaar is an </a:t>
            </a:r>
            <a:r>
              <a:rPr lang="en-US" sz="3200" i="1" u="sng" dirty="0">
                <a:solidFill>
                  <a:schemeClr val="tx1">
                    <a:lumMod val="50000"/>
                    <a:lumOff val="50000"/>
                  </a:schemeClr>
                </a:solidFill>
                <a:latin typeface="+mj-lt"/>
                <a:cs typeface="Heiti SC Light"/>
              </a:rPr>
              <a:t>Internet Retail Store </a:t>
            </a:r>
            <a:r>
              <a:rPr lang="en-US" sz="3200" dirty="0">
                <a:solidFill>
                  <a:schemeClr val="tx1">
                    <a:lumMod val="50000"/>
                    <a:lumOff val="50000"/>
                  </a:schemeClr>
                </a:solidFill>
                <a:latin typeface="+mj-lt"/>
                <a:cs typeface="Heiti SC Light"/>
              </a:rPr>
              <a:t> </a:t>
            </a:r>
          </a:p>
          <a:p>
            <a:pPr algn="ctr">
              <a:lnSpc>
                <a:spcPct val="150000"/>
              </a:lnSpc>
              <a:defRPr/>
            </a:pPr>
            <a:r>
              <a:rPr lang="en-US" sz="3200" dirty="0">
                <a:solidFill>
                  <a:schemeClr val="tx1">
                    <a:lumMod val="50000"/>
                    <a:lumOff val="50000"/>
                  </a:schemeClr>
                </a:solidFill>
                <a:latin typeface="+mj-lt"/>
                <a:cs typeface="Heiti SC Light"/>
              </a:rPr>
              <a:t>in a neighborhood where a common </a:t>
            </a:r>
            <a:endParaRPr lang="en-US" sz="3200" dirty="0" smtClean="0">
              <a:solidFill>
                <a:schemeClr val="tx1">
                  <a:lumMod val="50000"/>
                  <a:lumOff val="50000"/>
                </a:schemeClr>
              </a:solidFill>
              <a:latin typeface="+mj-lt"/>
              <a:cs typeface="Heiti SC Light"/>
            </a:endParaRPr>
          </a:p>
          <a:p>
            <a:pPr algn="ctr">
              <a:lnSpc>
                <a:spcPct val="150000"/>
              </a:lnSpc>
              <a:defRPr/>
            </a:pPr>
            <a:r>
              <a:rPr lang="en-US" sz="3200" dirty="0" smtClean="0">
                <a:solidFill>
                  <a:schemeClr val="tx1">
                    <a:lumMod val="50000"/>
                    <a:lumOff val="50000"/>
                  </a:schemeClr>
                </a:solidFill>
                <a:latin typeface="+mj-lt"/>
                <a:cs typeface="Heiti SC Light"/>
              </a:rPr>
              <a:t>people </a:t>
            </a:r>
            <a:r>
              <a:rPr lang="en-US" sz="3200" dirty="0">
                <a:solidFill>
                  <a:schemeClr val="tx1">
                    <a:lumMod val="50000"/>
                    <a:lumOff val="50000"/>
                  </a:schemeClr>
                </a:solidFill>
                <a:latin typeface="+mj-lt"/>
                <a:cs typeface="Heiti SC Light"/>
              </a:rPr>
              <a:t>can buy products, ONLINE</a:t>
            </a:r>
          </a:p>
          <a:p>
            <a:pPr algn="ctr">
              <a:lnSpc>
                <a:spcPct val="150000"/>
              </a:lnSpc>
              <a:defRPr/>
            </a:pPr>
            <a:r>
              <a:rPr lang="en-US" sz="3200" dirty="0">
                <a:solidFill>
                  <a:schemeClr val="tx1">
                    <a:lumMod val="50000"/>
                    <a:lumOff val="50000"/>
                  </a:schemeClr>
                </a:solidFill>
                <a:latin typeface="+mj-lt"/>
                <a:cs typeface="Heiti SC Light"/>
              </a:rPr>
              <a:t>(with assistance)</a:t>
            </a:r>
          </a:p>
        </p:txBody>
      </p:sp>
      <p:pic>
        <p:nvPicPr>
          <p:cNvPr id="175105" name="Picture 1" descr="E:\3 ISL\Logos &amp; BackDrops\iSB Logos\iStreet-logo.jpg"/>
          <p:cNvPicPr>
            <a:picLocks noChangeAspect="1" noChangeArrowheads="1"/>
          </p:cNvPicPr>
          <p:nvPr/>
        </p:nvPicPr>
        <p:blipFill>
          <a:blip r:embed="rId2" cstate="print"/>
          <a:stretch>
            <a:fillRect/>
          </a:stretch>
        </p:blipFill>
        <p:spPr bwMode="auto">
          <a:xfrm>
            <a:off x="3178175" y="1725495"/>
            <a:ext cx="2787650" cy="1011647"/>
          </a:xfrm>
          <a:prstGeom prst="rect">
            <a:avLst/>
          </a:prstGeom>
          <a:noFill/>
        </p:spPr>
      </p:pic>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2971800" y="15748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p:nvPr/>
        </p:nvGrpSpPr>
        <p:grpSpPr>
          <a:xfrm>
            <a:off x="0" y="4000504"/>
            <a:ext cx="9144000" cy="936176"/>
            <a:chOff x="1273721" y="4958297"/>
            <a:chExt cx="7848600" cy="936176"/>
          </a:xfrm>
        </p:grpSpPr>
        <p:sp>
          <p:nvSpPr>
            <p:cNvPr id="18" name="Rectangle 12"/>
            <p:cNvSpPr>
              <a:spLocks noChangeArrowheads="1"/>
            </p:cNvSpPr>
            <p:nvPr/>
          </p:nvSpPr>
          <p:spPr bwMode="auto">
            <a:xfrm flipV="1">
              <a:off x="1273721" y="5413967"/>
              <a:ext cx="7848600" cy="268226"/>
            </a:xfrm>
            <a:prstGeom prst="rightArrow">
              <a:avLst>
                <a:gd name="adj1" fmla="val 50000"/>
                <a:gd name="adj2" fmla="val 47045"/>
              </a:avLst>
            </a:prstGeom>
            <a:solidFill>
              <a:schemeClr val="accent1">
                <a:lumMod val="50000"/>
              </a:schemeClr>
            </a:solidFill>
            <a:ln w="28575" cap="rnd" cmpd="sng">
              <a:noFill/>
              <a:prstDash val="solid"/>
              <a:miter lim="800000"/>
              <a:headEnd/>
              <a:tailEnd/>
            </a:ln>
          </p:spPr>
          <p:txBody>
            <a:bodyPr rot="108000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rgbClr val="1F497D"/>
                </a:solidFill>
                <a:effectLst/>
                <a:uLnTx/>
                <a:uFillTx/>
                <a:latin typeface="Calibri" pitchFamily="34" charset="0"/>
                <a:ea typeface="Verdana" pitchFamily="34" charset="0"/>
                <a:cs typeface="Verdana" pitchFamily="34" charset="0"/>
              </a:endParaRPr>
            </a:p>
          </p:txBody>
        </p:sp>
        <p:sp>
          <p:nvSpPr>
            <p:cNvPr id="19" name="Rectangle 4"/>
            <p:cNvSpPr>
              <a:spLocks noChangeArrowheads="1"/>
            </p:cNvSpPr>
            <p:nvPr/>
          </p:nvSpPr>
          <p:spPr bwMode="auto">
            <a:xfrm>
              <a:off x="2254776" y="4958297"/>
              <a:ext cx="797129" cy="500066"/>
            </a:xfrm>
            <a:prstGeom prst="rect">
              <a:avLst/>
            </a:prstGeom>
            <a:solidFill>
              <a:schemeClr val="bg1">
                <a:lumMod val="50000"/>
              </a:schemeClr>
            </a:solidFill>
            <a:ln w="6350" cap="rnd">
              <a:solidFill>
                <a:sysClr val="windowText" lastClr="000000">
                  <a:lumMod val="65000"/>
                  <a:lumOff val="35000"/>
                </a:sysClr>
              </a:solidFill>
              <a:prstDash val="sysDot"/>
              <a:miter lim="800000"/>
              <a:headEnd/>
              <a:tailEnd/>
            </a:ln>
          </p:spPr>
          <p:txBody>
            <a:bodyPr anchor="ctr"/>
            <a:lstStyle/>
            <a:p>
              <a:pPr lvl="0" algn="ctr">
                <a:defRPr/>
              </a:pPr>
              <a:r>
                <a:rPr lang="en-US" sz="1100" b="1" kern="0" dirty="0" smtClean="0">
                  <a:solidFill>
                    <a:sysClr val="window" lastClr="FFFFFF"/>
                  </a:solidFill>
                  <a:latin typeface="Calibri" pitchFamily="34" charset="0"/>
                  <a:ea typeface="Verdana" pitchFamily="34" charset="0"/>
                  <a:cs typeface="Verdana" pitchFamily="34" charset="0"/>
                </a:rPr>
                <a:t>130 Stores</a:t>
              </a:r>
              <a:endParaRPr lang="en-US" sz="1100" b="1" kern="0" dirty="0">
                <a:solidFill>
                  <a:srgbClr val="1F497D"/>
                </a:solidFill>
                <a:latin typeface="Calibri" pitchFamily="34" charset="0"/>
                <a:ea typeface="Verdana" pitchFamily="34" charset="0"/>
                <a:cs typeface="Verdana" pitchFamily="34" charset="0"/>
              </a:endParaRPr>
            </a:p>
          </p:txBody>
        </p:sp>
        <p:sp>
          <p:nvSpPr>
            <p:cNvPr id="20" name="Rectangle 12"/>
            <p:cNvSpPr>
              <a:spLocks noChangeArrowheads="1"/>
            </p:cNvSpPr>
            <p:nvPr/>
          </p:nvSpPr>
          <p:spPr bwMode="auto">
            <a:xfrm>
              <a:off x="1457646" y="4958297"/>
              <a:ext cx="797129" cy="500066"/>
            </a:xfrm>
            <a:prstGeom prst="rect">
              <a:avLst/>
            </a:prstGeom>
            <a:solidFill>
              <a:schemeClr val="accent1">
                <a:lumMod val="75000"/>
              </a:schemeClr>
            </a:solidFill>
            <a:ln w="6350" cap="rnd">
              <a:solidFill>
                <a:srgbClr val="11B0FF"/>
              </a:solidFill>
              <a:prstDash val="sysDot"/>
              <a:miter lim="800000"/>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 lastClr="FFFFFF"/>
                  </a:solidFill>
                  <a:effectLst/>
                  <a:uLnTx/>
                  <a:uFillTx/>
                  <a:latin typeface="Calibri" pitchFamily="34" charset="0"/>
                  <a:ea typeface="Verdana" pitchFamily="34" charset="0"/>
                  <a:cs typeface="Verdana" pitchFamily="34" charset="0"/>
                </a:rPr>
                <a:t>1</a:t>
              </a:r>
              <a:r>
                <a:rPr kumimoji="0" lang="en-US" sz="1100" b="1" i="0" u="none" strike="noStrike" kern="0" cap="none" spc="0" normalizeH="0" baseline="30000" noProof="0" dirty="0" smtClean="0">
                  <a:ln>
                    <a:noFill/>
                  </a:ln>
                  <a:solidFill>
                    <a:sysClr val="window" lastClr="FFFFFF"/>
                  </a:solidFill>
                  <a:effectLst/>
                  <a:uLnTx/>
                  <a:uFillTx/>
                  <a:latin typeface="Calibri" pitchFamily="34" charset="0"/>
                  <a:ea typeface="Verdana" pitchFamily="34" charset="0"/>
                  <a:cs typeface="Verdana" pitchFamily="34" charset="0"/>
                </a:rPr>
                <a:t>st</a:t>
              </a:r>
              <a:r>
                <a:rPr kumimoji="0" lang="en-US" sz="1100" b="1" i="0" u="none" strike="noStrike" kern="0" cap="none" spc="0" normalizeH="0" baseline="0" noProof="0" dirty="0" smtClean="0">
                  <a:ln>
                    <a:noFill/>
                  </a:ln>
                  <a:solidFill>
                    <a:sysClr val="window" lastClr="FFFFFF"/>
                  </a:solidFill>
                  <a:effectLst/>
                  <a:uLnTx/>
                  <a:uFillTx/>
                  <a:latin typeface="Calibri" pitchFamily="34" charset="0"/>
                  <a:ea typeface="Verdana" pitchFamily="34" charset="0"/>
                  <a:cs typeface="Verdana" pitchFamily="34" charset="0"/>
                </a:rPr>
                <a:t> Store Launched</a:t>
              </a:r>
              <a:endParaRPr kumimoji="0" lang="en-US" sz="1100" b="1" i="0" u="none" strike="noStrike" kern="0" cap="none" spc="0" normalizeH="0" baseline="0" noProof="0" dirty="0">
                <a:ln>
                  <a:noFill/>
                </a:ln>
                <a:solidFill>
                  <a:srgbClr val="1F497D"/>
                </a:solidFill>
                <a:effectLst/>
                <a:uLnTx/>
                <a:uFillTx/>
                <a:latin typeface="Calibri" pitchFamily="34" charset="0"/>
                <a:ea typeface="Verdana" pitchFamily="34" charset="0"/>
                <a:cs typeface="Verdana" pitchFamily="34" charset="0"/>
              </a:endParaRPr>
            </a:p>
          </p:txBody>
        </p:sp>
        <p:sp>
          <p:nvSpPr>
            <p:cNvPr id="21" name="Rectangle 13"/>
            <p:cNvSpPr>
              <a:spLocks noChangeArrowheads="1"/>
            </p:cNvSpPr>
            <p:nvPr/>
          </p:nvSpPr>
          <p:spPr bwMode="auto">
            <a:xfrm>
              <a:off x="1273721" y="5540530"/>
              <a:ext cx="1147762" cy="353943"/>
            </a:xfrm>
            <a:prstGeom prst="rect">
              <a:avLst/>
            </a:prstGeom>
            <a:noFill/>
            <a:ln w="9525">
              <a:noFill/>
              <a:miter lim="800000"/>
              <a:headEnd/>
              <a:tailEnd/>
            </a:ln>
          </p:spPr>
          <p:txBody>
            <a:bodyPr tIns="91440" bIns="91440">
              <a:spAutoFit/>
            </a:bodyPr>
            <a:lstStyle/>
            <a:p>
              <a:pPr marL="6350" lvl="1" algn="ctr" eaLnBrk="0" hangingPunct="0">
                <a:buSzPct val="75000"/>
              </a:pPr>
              <a:r>
                <a:rPr lang="en-US" sz="1100" b="1" dirty="0" smtClean="0">
                  <a:solidFill>
                    <a:srgbClr val="595959"/>
                  </a:solidFill>
                  <a:latin typeface="Calibri" pitchFamily="34" charset="0"/>
                  <a:ea typeface="Verdana" pitchFamily="34" charset="0"/>
                  <a:cs typeface="Verdana" pitchFamily="34" charset="0"/>
                </a:rPr>
                <a:t>Jan’14</a:t>
              </a:r>
              <a:endParaRPr lang="en-US" sz="1100" b="1" dirty="0">
                <a:solidFill>
                  <a:srgbClr val="595959"/>
                </a:solidFill>
                <a:latin typeface="Calibri" pitchFamily="34" charset="0"/>
                <a:ea typeface="Verdana" pitchFamily="34" charset="0"/>
                <a:cs typeface="Verdana" pitchFamily="34" charset="0"/>
              </a:endParaRPr>
            </a:p>
          </p:txBody>
        </p:sp>
        <p:sp>
          <p:nvSpPr>
            <p:cNvPr id="23" name="Rectangle 12"/>
            <p:cNvSpPr>
              <a:spLocks noChangeArrowheads="1"/>
            </p:cNvSpPr>
            <p:nvPr/>
          </p:nvSpPr>
          <p:spPr bwMode="auto">
            <a:xfrm>
              <a:off x="3051904" y="4958297"/>
              <a:ext cx="838200" cy="500066"/>
            </a:xfrm>
            <a:prstGeom prst="rect">
              <a:avLst/>
            </a:prstGeom>
            <a:solidFill>
              <a:schemeClr val="accent1">
                <a:lumMod val="75000"/>
              </a:schemeClr>
            </a:solidFill>
            <a:ln w="6350" cap="rnd">
              <a:solidFill>
                <a:srgbClr val="11B0FF"/>
              </a:solidFill>
              <a:prstDash val="sysDot"/>
              <a:miter lim="800000"/>
              <a:headEnd/>
              <a:tailEnd/>
            </a:ln>
          </p:spPr>
          <p:txBody>
            <a:bodyPr anchor="ctr"/>
            <a:lstStyle/>
            <a:p>
              <a:pPr lvl="0" algn="ctr">
                <a:defRPr/>
              </a:pPr>
              <a:r>
                <a:rPr lang="en-US" sz="1100" b="1" kern="0" dirty="0" smtClean="0">
                  <a:solidFill>
                    <a:sysClr val="window" lastClr="FFFFFF"/>
                  </a:solidFill>
                  <a:latin typeface="Calibri" pitchFamily="34" charset="0"/>
                  <a:ea typeface="Verdana" pitchFamily="34" charset="0"/>
                  <a:cs typeface="Verdana" pitchFamily="34" charset="0"/>
                </a:rPr>
                <a:t>184 Stores</a:t>
              </a:r>
              <a:endParaRPr lang="en-US" sz="1100" b="1" kern="0" dirty="0">
                <a:solidFill>
                  <a:sysClr val="window" lastClr="FFFFFF"/>
                </a:solidFill>
                <a:latin typeface="Calibri" pitchFamily="34" charset="0"/>
                <a:ea typeface="Verdana" pitchFamily="34" charset="0"/>
                <a:cs typeface="Verdana" pitchFamily="34" charset="0"/>
              </a:endParaRPr>
            </a:p>
          </p:txBody>
        </p:sp>
        <p:sp>
          <p:nvSpPr>
            <p:cNvPr id="24" name="Rectangle 13"/>
            <p:cNvSpPr>
              <a:spLocks noChangeArrowheads="1"/>
            </p:cNvSpPr>
            <p:nvPr/>
          </p:nvSpPr>
          <p:spPr bwMode="auto">
            <a:xfrm>
              <a:off x="2009505" y="5529801"/>
              <a:ext cx="1147762" cy="353944"/>
            </a:xfrm>
            <a:prstGeom prst="rect">
              <a:avLst/>
            </a:prstGeom>
            <a:noFill/>
            <a:ln w="9525">
              <a:noFill/>
              <a:miter lim="800000"/>
              <a:headEnd/>
              <a:tailEnd/>
            </a:ln>
          </p:spPr>
          <p:txBody>
            <a:bodyPr wrap="square" tIns="91440" bIns="91440">
              <a:spAutoFit/>
            </a:bodyPr>
            <a:lstStyle/>
            <a:p>
              <a:pPr marL="6350" lvl="1" algn="ctr" eaLnBrk="0" hangingPunct="0">
                <a:buSzPct val="75000"/>
              </a:pPr>
              <a:r>
                <a:rPr lang="en-US" sz="1100" b="1" dirty="0" smtClean="0">
                  <a:solidFill>
                    <a:srgbClr val="595959"/>
                  </a:solidFill>
                  <a:latin typeface="Calibri" pitchFamily="34" charset="0"/>
                  <a:ea typeface="Verdana" pitchFamily="34" charset="0"/>
                  <a:cs typeface="Verdana" pitchFamily="34" charset="0"/>
                </a:rPr>
                <a:t>Jun’14</a:t>
              </a:r>
              <a:endParaRPr lang="en-US" sz="1100" b="1" dirty="0">
                <a:solidFill>
                  <a:srgbClr val="595959"/>
                </a:solidFill>
                <a:latin typeface="Calibri" pitchFamily="34" charset="0"/>
                <a:ea typeface="Verdana" pitchFamily="34" charset="0"/>
                <a:cs typeface="Verdana" pitchFamily="34" charset="0"/>
              </a:endParaRPr>
            </a:p>
          </p:txBody>
        </p:sp>
        <p:sp>
          <p:nvSpPr>
            <p:cNvPr id="25" name="Rectangle 4"/>
            <p:cNvSpPr>
              <a:spLocks noChangeArrowheads="1"/>
            </p:cNvSpPr>
            <p:nvPr/>
          </p:nvSpPr>
          <p:spPr bwMode="auto">
            <a:xfrm>
              <a:off x="3849033" y="4958297"/>
              <a:ext cx="938496" cy="500066"/>
            </a:xfrm>
            <a:prstGeom prst="rect">
              <a:avLst/>
            </a:prstGeom>
            <a:solidFill>
              <a:schemeClr val="bg1">
                <a:lumMod val="50000"/>
              </a:schemeClr>
            </a:solidFill>
            <a:ln w="6350" cap="rnd">
              <a:solidFill>
                <a:sysClr val="windowText" lastClr="000000">
                  <a:lumMod val="65000"/>
                  <a:lumOff val="35000"/>
                </a:sysClr>
              </a:solidFill>
              <a:prstDash val="sysDot"/>
              <a:miter lim="800000"/>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100" b="1" kern="0" dirty="0" smtClean="0">
                  <a:solidFill>
                    <a:sysClr val="window" lastClr="FFFFFF"/>
                  </a:solidFill>
                  <a:latin typeface="Calibri" pitchFamily="34" charset="0"/>
                  <a:ea typeface="Verdana" pitchFamily="34" charset="0"/>
                  <a:cs typeface="Verdana" pitchFamily="34" charset="0"/>
                </a:rPr>
                <a:t>193 Stores</a:t>
              </a:r>
              <a:endParaRPr kumimoji="0" lang="en-US" sz="1100" b="1" i="0" u="none" strike="noStrike" kern="0" cap="none" spc="0" normalizeH="0" baseline="0" noProof="0" dirty="0">
                <a:ln>
                  <a:noFill/>
                </a:ln>
                <a:solidFill>
                  <a:sysClr val="window" lastClr="FFFFFF"/>
                </a:solidFill>
                <a:effectLst/>
                <a:uLnTx/>
                <a:uFillTx/>
                <a:latin typeface="Calibri" pitchFamily="34" charset="0"/>
                <a:ea typeface="Verdana" pitchFamily="34" charset="0"/>
                <a:cs typeface="Verdana" pitchFamily="34" charset="0"/>
              </a:endParaRPr>
            </a:p>
          </p:txBody>
        </p:sp>
        <p:sp>
          <p:nvSpPr>
            <p:cNvPr id="28" name="Rectangle 13"/>
            <p:cNvSpPr>
              <a:spLocks noChangeArrowheads="1"/>
            </p:cNvSpPr>
            <p:nvPr/>
          </p:nvSpPr>
          <p:spPr bwMode="auto">
            <a:xfrm>
              <a:off x="3787716" y="5529801"/>
              <a:ext cx="1147762" cy="353943"/>
            </a:xfrm>
            <a:prstGeom prst="rect">
              <a:avLst/>
            </a:prstGeom>
            <a:noFill/>
            <a:ln w="9525">
              <a:noFill/>
              <a:miter lim="800000"/>
              <a:headEnd/>
              <a:tailEnd/>
            </a:ln>
          </p:spPr>
          <p:txBody>
            <a:bodyPr tIns="91440" bIns="91440">
              <a:spAutoFit/>
            </a:bodyPr>
            <a:lstStyle/>
            <a:p>
              <a:pPr marL="6350" lvl="1" algn="ctr" eaLnBrk="0" hangingPunct="0">
                <a:buSzPct val="75000"/>
              </a:pPr>
              <a:r>
                <a:rPr lang="en-US" sz="1100" b="1" dirty="0" smtClean="0">
                  <a:solidFill>
                    <a:srgbClr val="595959"/>
                  </a:solidFill>
                  <a:latin typeface="Calibri" pitchFamily="34" charset="0"/>
                  <a:ea typeface="Verdana" pitchFamily="34" charset="0"/>
                  <a:cs typeface="Verdana" pitchFamily="34" charset="0"/>
                </a:rPr>
                <a:t>Sep’14</a:t>
              </a:r>
              <a:endParaRPr lang="en-US" sz="1100" b="1" dirty="0">
                <a:solidFill>
                  <a:srgbClr val="595959"/>
                </a:solidFill>
                <a:latin typeface="Calibri" pitchFamily="34" charset="0"/>
                <a:ea typeface="Verdana" pitchFamily="34" charset="0"/>
                <a:cs typeface="Verdana" pitchFamily="34" charset="0"/>
              </a:endParaRPr>
            </a:p>
          </p:txBody>
        </p:sp>
        <p:sp>
          <p:nvSpPr>
            <p:cNvPr id="30" name="Rectangle 13"/>
            <p:cNvSpPr>
              <a:spLocks noChangeArrowheads="1"/>
            </p:cNvSpPr>
            <p:nvPr/>
          </p:nvSpPr>
          <p:spPr bwMode="auto">
            <a:xfrm>
              <a:off x="4646162" y="5529801"/>
              <a:ext cx="1147762" cy="353943"/>
            </a:xfrm>
            <a:prstGeom prst="rect">
              <a:avLst/>
            </a:prstGeom>
            <a:noFill/>
            <a:ln w="9525">
              <a:noFill/>
              <a:miter lim="800000"/>
              <a:headEnd/>
              <a:tailEnd/>
            </a:ln>
          </p:spPr>
          <p:txBody>
            <a:bodyPr tIns="91440" bIns="91440">
              <a:spAutoFit/>
            </a:bodyPr>
            <a:lstStyle/>
            <a:p>
              <a:pPr marL="6350" lvl="1" algn="ctr" eaLnBrk="0" hangingPunct="0">
                <a:buSzPct val="75000"/>
              </a:pPr>
              <a:r>
                <a:rPr lang="en-US" sz="1100" b="1" dirty="0" smtClean="0">
                  <a:solidFill>
                    <a:srgbClr val="595959"/>
                  </a:solidFill>
                  <a:latin typeface="Calibri" pitchFamily="34" charset="0"/>
                  <a:ea typeface="Verdana" pitchFamily="34" charset="0"/>
                  <a:cs typeface="Verdana" pitchFamily="34" charset="0"/>
                </a:rPr>
                <a:t>Oct’ 14</a:t>
              </a:r>
              <a:endParaRPr lang="en-US" sz="1100" b="1" dirty="0">
                <a:solidFill>
                  <a:srgbClr val="595959"/>
                </a:solidFill>
                <a:latin typeface="Calibri" pitchFamily="34" charset="0"/>
                <a:ea typeface="Verdana" pitchFamily="34" charset="0"/>
                <a:cs typeface="Verdana" pitchFamily="34" charset="0"/>
              </a:endParaRPr>
            </a:p>
          </p:txBody>
        </p:sp>
      </p:grpSp>
      <p:sp>
        <p:nvSpPr>
          <p:cNvPr id="38" name="Down Arrow 37"/>
          <p:cNvSpPr/>
          <p:nvPr/>
        </p:nvSpPr>
        <p:spPr bwMode="auto">
          <a:xfrm flipV="1">
            <a:off x="5072066" y="3214686"/>
            <a:ext cx="214314" cy="933448"/>
          </a:xfrm>
          <a:prstGeom prst="downArrow">
            <a:avLst/>
          </a:prstGeom>
          <a:solidFill>
            <a:schemeClr val="bg1">
              <a:lumMod val="50000"/>
            </a:schemeClr>
          </a:solidFill>
          <a:ln w="6350" cap="rnd">
            <a:solidFill>
              <a:sysClr val="windowText" lastClr="000000">
                <a:lumMod val="65000"/>
                <a:lumOff val="35000"/>
              </a:sysClr>
            </a:solidFill>
            <a:prstDash val="sysDot"/>
            <a:miter lim="800000"/>
            <a:headEnd/>
            <a:tailEnd/>
          </a:ln>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IN" sz="1100" b="1" i="0" u="none" strike="noStrike" kern="0" cap="none" spc="0" normalizeH="0" baseline="0" noProof="0" dirty="0" smtClean="0">
              <a:ln>
                <a:noFill/>
              </a:ln>
              <a:solidFill>
                <a:sysClr val="window" lastClr="FFFFFF"/>
              </a:solidFill>
              <a:effectLst/>
              <a:uLnTx/>
              <a:uFillTx/>
              <a:latin typeface="Calibri" pitchFamily="34" charset="0"/>
              <a:ea typeface="Verdana" pitchFamily="34" charset="0"/>
              <a:cs typeface="Verdana" pitchFamily="34" charset="0"/>
            </a:endParaRPr>
          </a:p>
        </p:txBody>
      </p:sp>
      <p:sp>
        <p:nvSpPr>
          <p:cNvPr id="39" name="Rectangle 38"/>
          <p:cNvSpPr>
            <a:spLocks noChangeArrowheads="1"/>
          </p:cNvSpPr>
          <p:nvPr/>
        </p:nvSpPr>
        <p:spPr bwMode="auto">
          <a:xfrm>
            <a:off x="214282" y="3357562"/>
            <a:ext cx="1752600" cy="456576"/>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0" tIns="43200" rIns="0" bIns="43200">
            <a:spAutoFit/>
          </a:bodyPr>
          <a:lstStyle/>
          <a:p>
            <a:pPr marL="6350" marR="0" lvl="1" indent="0" algn="ctr" defTabSz="914400" eaLnBrk="0" fontAlgn="auto" latinLnBrk="0" hangingPunct="0">
              <a:lnSpc>
                <a:spcPct val="100000"/>
              </a:lnSpc>
              <a:spcBef>
                <a:spcPts val="0"/>
              </a:spcBef>
              <a:spcAft>
                <a:spcPts val="0"/>
              </a:spcAft>
              <a:buClrTx/>
              <a:buSzPct val="75000"/>
              <a:buFontTx/>
              <a:buNone/>
              <a:tabLst/>
              <a:defRPr/>
            </a:pPr>
            <a:r>
              <a:rPr lang="en-US" sz="1200" b="1" kern="0" dirty="0" smtClean="0">
                <a:solidFill>
                  <a:schemeClr val="tx1">
                    <a:lumMod val="95000"/>
                    <a:lumOff val="5000"/>
                  </a:schemeClr>
                </a:solidFill>
                <a:latin typeface="Calibri" pitchFamily="34" charset="0"/>
                <a:ea typeface="Verdana" pitchFamily="34" charset="0"/>
                <a:cs typeface="Verdana" pitchFamily="34" charset="0"/>
              </a:rPr>
              <a:t>No. of Transactions - 226</a:t>
            </a:r>
            <a:endParaRPr kumimoji="0" lang="en-US" sz="1200" b="0" i="0" u="none" strike="noStrike" kern="0" cap="none" spc="0" normalizeH="0" noProof="0" dirty="0" smtClean="0">
              <a:ln>
                <a:noFill/>
              </a:ln>
              <a:solidFill>
                <a:schemeClr val="tx1">
                  <a:lumMod val="95000"/>
                  <a:lumOff val="5000"/>
                </a:schemeClr>
              </a:solidFill>
              <a:effectLst/>
              <a:uLnTx/>
              <a:uFillTx/>
              <a:latin typeface="Calibri" pitchFamily="34" charset="0"/>
              <a:ea typeface="Verdana" pitchFamily="34" charset="0"/>
              <a:cs typeface="Verdana" pitchFamily="34" charset="0"/>
            </a:endParaRPr>
          </a:p>
          <a:p>
            <a:pPr marL="6350" marR="0" lvl="1" indent="0" algn="ctr" defTabSz="914400" eaLnBrk="0" fontAlgn="auto" latinLnBrk="0" hangingPunct="0">
              <a:lnSpc>
                <a:spcPct val="100000"/>
              </a:lnSpc>
              <a:spcBef>
                <a:spcPts val="0"/>
              </a:spcBef>
              <a:spcAft>
                <a:spcPts val="0"/>
              </a:spcAft>
              <a:buClrTx/>
              <a:buSzPct val="75000"/>
              <a:buFontTx/>
              <a:buNone/>
              <a:tabLst/>
              <a:defRPr/>
            </a:pPr>
            <a:r>
              <a:rPr kumimoji="0" lang="en-US" sz="1200" b="1" i="0" u="none" strike="noStrike" kern="0" cap="none" spc="0" normalizeH="0" noProof="0" dirty="0" smtClean="0">
                <a:ln>
                  <a:noFill/>
                </a:ln>
                <a:solidFill>
                  <a:schemeClr val="tx1">
                    <a:lumMod val="95000"/>
                    <a:lumOff val="5000"/>
                  </a:schemeClr>
                </a:solidFill>
                <a:effectLst/>
                <a:uLnTx/>
                <a:uFillTx/>
                <a:latin typeface="Calibri" pitchFamily="34" charset="0"/>
                <a:ea typeface="Verdana" pitchFamily="34" charset="0"/>
                <a:cs typeface="Verdana" pitchFamily="34" charset="0"/>
              </a:rPr>
              <a:t>GMV – Rs. 3.83 lacs</a:t>
            </a:r>
            <a:endParaRPr kumimoji="0" lang="en-US" sz="1200" b="0" i="0" u="none" strike="noStrike" kern="0" cap="none" spc="0" normalizeH="0" baseline="0" noProof="0" dirty="0">
              <a:ln>
                <a:noFill/>
              </a:ln>
              <a:solidFill>
                <a:schemeClr val="tx1">
                  <a:lumMod val="95000"/>
                  <a:lumOff val="5000"/>
                </a:schemeClr>
              </a:solidFill>
              <a:effectLst/>
              <a:uLnTx/>
              <a:uFillTx/>
              <a:latin typeface="Calibri" pitchFamily="34" charset="0"/>
              <a:ea typeface="Verdana" pitchFamily="34" charset="0"/>
              <a:cs typeface="Verdana" pitchFamily="34" charset="0"/>
            </a:endParaRPr>
          </a:p>
        </p:txBody>
      </p:sp>
      <p:sp>
        <p:nvSpPr>
          <p:cNvPr id="42" name="Rectangle 13"/>
          <p:cNvSpPr>
            <a:spLocks noChangeArrowheads="1"/>
          </p:cNvSpPr>
          <p:nvPr/>
        </p:nvSpPr>
        <p:spPr bwMode="auto">
          <a:xfrm>
            <a:off x="1928794" y="4572008"/>
            <a:ext cx="1147762" cy="353943"/>
          </a:xfrm>
          <a:prstGeom prst="rect">
            <a:avLst/>
          </a:prstGeom>
          <a:noFill/>
          <a:ln w="9525">
            <a:noFill/>
            <a:miter lim="800000"/>
            <a:headEnd/>
            <a:tailEnd/>
          </a:ln>
        </p:spPr>
        <p:txBody>
          <a:bodyPr tIns="91440" bIns="91440">
            <a:spAutoFit/>
          </a:bodyPr>
          <a:lstStyle/>
          <a:p>
            <a:pPr marL="6350" lvl="1" algn="ctr" eaLnBrk="0" hangingPunct="0">
              <a:buSzPct val="75000"/>
            </a:pPr>
            <a:r>
              <a:rPr lang="en-US" sz="1100" b="1" dirty="0" smtClean="0">
                <a:solidFill>
                  <a:srgbClr val="595959"/>
                </a:solidFill>
                <a:latin typeface="Calibri" pitchFamily="34" charset="0"/>
                <a:ea typeface="Verdana" pitchFamily="34" charset="0"/>
                <a:cs typeface="Verdana" pitchFamily="34" charset="0"/>
              </a:rPr>
              <a:t>Aug’ 14</a:t>
            </a:r>
            <a:endParaRPr lang="en-US" sz="1100" b="1" dirty="0">
              <a:solidFill>
                <a:srgbClr val="595959"/>
              </a:solidFill>
              <a:latin typeface="Calibri" pitchFamily="34" charset="0"/>
              <a:ea typeface="Verdana" pitchFamily="34" charset="0"/>
              <a:cs typeface="Verdana" pitchFamily="34" charset="0"/>
            </a:endParaRPr>
          </a:p>
        </p:txBody>
      </p:sp>
      <p:sp>
        <p:nvSpPr>
          <p:cNvPr id="43" name="Down Arrow 42"/>
          <p:cNvSpPr/>
          <p:nvPr/>
        </p:nvSpPr>
        <p:spPr bwMode="auto">
          <a:xfrm flipV="1">
            <a:off x="3143240" y="3643314"/>
            <a:ext cx="214314" cy="404810"/>
          </a:xfrm>
          <a:prstGeom prst="downArrow">
            <a:avLst/>
          </a:prstGeom>
          <a:solidFill>
            <a:schemeClr val="bg1">
              <a:lumMod val="50000"/>
            </a:schemeClr>
          </a:solidFill>
          <a:ln w="6350" cap="rnd">
            <a:solidFill>
              <a:sysClr val="windowText" lastClr="000000">
                <a:lumMod val="65000"/>
                <a:lumOff val="35000"/>
              </a:sysClr>
            </a:solidFill>
            <a:prstDash val="sysDot"/>
            <a:miter lim="800000"/>
            <a:headEnd/>
            <a:tailEnd/>
          </a:ln>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IN" sz="1100" b="1" i="0" u="none" strike="noStrike" kern="0" cap="none" spc="0" normalizeH="0" baseline="0" noProof="0" dirty="0" smtClean="0">
              <a:ln>
                <a:noFill/>
              </a:ln>
              <a:solidFill>
                <a:sysClr val="window" lastClr="FFFFFF"/>
              </a:solidFill>
              <a:effectLst/>
              <a:uLnTx/>
              <a:uFillTx/>
              <a:latin typeface="Calibri" pitchFamily="34" charset="0"/>
              <a:ea typeface="Verdana" pitchFamily="34" charset="0"/>
              <a:cs typeface="Verdana" pitchFamily="34" charset="0"/>
            </a:endParaRPr>
          </a:p>
        </p:txBody>
      </p:sp>
      <p:sp>
        <p:nvSpPr>
          <p:cNvPr id="45" name="Down Arrow 44"/>
          <p:cNvSpPr/>
          <p:nvPr/>
        </p:nvSpPr>
        <p:spPr bwMode="auto">
          <a:xfrm flipV="1">
            <a:off x="6286512" y="2643182"/>
            <a:ext cx="214314" cy="1395410"/>
          </a:xfrm>
          <a:prstGeom prst="downArrow">
            <a:avLst/>
          </a:prstGeom>
          <a:solidFill>
            <a:schemeClr val="bg1">
              <a:lumMod val="50000"/>
            </a:schemeClr>
          </a:solidFill>
          <a:ln w="6350" cap="rnd">
            <a:solidFill>
              <a:sysClr val="windowText" lastClr="000000">
                <a:lumMod val="65000"/>
                <a:lumOff val="35000"/>
              </a:sysClr>
            </a:solidFill>
            <a:prstDash val="sysDot"/>
            <a:miter lim="800000"/>
            <a:headEnd/>
            <a:tailEnd/>
          </a:ln>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IN" sz="1100" b="1" i="0" u="none" strike="noStrike" kern="0" cap="none" spc="0" normalizeH="0" baseline="0" noProof="0" dirty="0" smtClean="0">
              <a:ln>
                <a:noFill/>
              </a:ln>
              <a:solidFill>
                <a:sysClr val="window" lastClr="FFFFFF"/>
              </a:solidFill>
              <a:effectLst/>
              <a:uLnTx/>
              <a:uFillTx/>
              <a:latin typeface="Calibri" pitchFamily="34" charset="0"/>
              <a:ea typeface="Verdana" pitchFamily="34" charset="0"/>
              <a:cs typeface="Verdana" pitchFamily="34" charset="0"/>
            </a:endParaRPr>
          </a:p>
        </p:txBody>
      </p:sp>
      <p:sp>
        <p:nvSpPr>
          <p:cNvPr id="47" name="TextBox 46"/>
          <p:cNvSpPr txBox="1"/>
          <p:nvPr/>
        </p:nvSpPr>
        <p:spPr>
          <a:xfrm>
            <a:off x="76200" y="6046113"/>
            <a:ext cx="8153400" cy="430887"/>
          </a:xfrm>
          <a:prstGeom prst="rect">
            <a:avLst/>
          </a:prstGeom>
          <a:noFill/>
        </p:spPr>
        <p:txBody>
          <a:bodyPr wrap="square" rtlCol="0">
            <a:spAutoFit/>
          </a:bodyPr>
          <a:lstStyle/>
          <a:p>
            <a:r>
              <a:rPr lang="en-US" sz="1100" i="1" dirty="0" smtClean="0">
                <a:latin typeface="Calibri" pitchFamily="34" charset="0"/>
              </a:rPr>
              <a:t>*All performance numbers are cumulative in nature</a:t>
            </a:r>
          </a:p>
          <a:p>
            <a:r>
              <a:rPr lang="en-US" sz="1100" i="1" dirty="0" smtClean="0">
                <a:latin typeface="Calibri" pitchFamily="34" charset="0"/>
              </a:rPr>
              <a:t> GMV stands for Gross Merchandise Value </a:t>
            </a:r>
            <a:endParaRPr lang="en-IN" sz="1100" i="1" dirty="0">
              <a:latin typeface="Calibri" pitchFamily="34" charset="0"/>
            </a:endParaRPr>
          </a:p>
        </p:txBody>
      </p:sp>
      <p:sp>
        <p:nvSpPr>
          <p:cNvPr id="34" name="Title 13"/>
          <p:cNvSpPr txBox="1">
            <a:spLocks/>
          </p:cNvSpPr>
          <p:nvPr/>
        </p:nvSpPr>
        <p:spPr>
          <a:xfrm>
            <a:off x="304800" y="381000"/>
            <a:ext cx="6858000" cy="563562"/>
          </a:xfrm>
          <a:prstGeom prst="rect">
            <a:avLst/>
          </a:prstGeom>
        </p:spPr>
        <p:txBody>
          <a:bodyPr/>
          <a:lstStyle>
            <a:lvl1pPr algn="l">
              <a:defRPr sz="3200" b="1" baseline="0">
                <a:solidFill>
                  <a:srgbClr val="55A245"/>
                </a:solidFill>
                <a:latin typeface="Helvetica" pitchFamily="2" charset="0"/>
              </a:defRPr>
            </a:lvl1pPr>
          </a:lstStyle>
          <a:p>
            <a:pPr>
              <a:spcBef>
                <a:spcPct val="0"/>
              </a:spcBef>
              <a:defRPr/>
            </a:pPr>
            <a:r>
              <a:rPr lang="en-US" dirty="0" smtClean="0">
                <a:ea typeface="+mj-ea"/>
                <a:cs typeface="+mj-cs"/>
              </a:rPr>
              <a:t>iStreet Bazaar – Performance* </a:t>
            </a:r>
            <a:endParaRPr lang="en-US" dirty="0">
              <a:ea typeface="+mj-ea"/>
              <a:cs typeface="+mj-cs"/>
            </a:endParaRPr>
          </a:p>
        </p:txBody>
      </p:sp>
      <p:sp>
        <p:nvSpPr>
          <p:cNvPr id="41" name="Rectangle 12"/>
          <p:cNvSpPr>
            <a:spLocks noChangeArrowheads="1"/>
          </p:cNvSpPr>
          <p:nvPr/>
        </p:nvSpPr>
        <p:spPr bwMode="auto">
          <a:xfrm>
            <a:off x="5000628" y="4000504"/>
            <a:ext cx="938496" cy="500066"/>
          </a:xfrm>
          <a:prstGeom prst="rect">
            <a:avLst/>
          </a:prstGeom>
          <a:solidFill>
            <a:schemeClr val="bg1">
              <a:lumMod val="50000"/>
            </a:schemeClr>
          </a:solidFill>
          <a:ln w="6350" cap="rnd">
            <a:solidFill>
              <a:srgbClr val="11B0FF"/>
            </a:solidFill>
            <a:prstDash val="sysDot"/>
            <a:miter lim="800000"/>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100" b="1" kern="0" dirty="0" smtClean="0">
                <a:solidFill>
                  <a:sysClr val="window" lastClr="FFFFFF"/>
                </a:solidFill>
                <a:latin typeface="Calibri" pitchFamily="34" charset="0"/>
                <a:ea typeface="Verdana" pitchFamily="34" charset="0"/>
                <a:cs typeface="Verdana" pitchFamily="34" charset="0"/>
              </a:rPr>
              <a:t>727 Stores</a:t>
            </a:r>
            <a:endParaRPr kumimoji="0" lang="en-US" sz="1100" b="1" i="0" u="none" strike="noStrike" kern="0" cap="none" spc="0" normalizeH="0" baseline="0" noProof="0" dirty="0">
              <a:ln>
                <a:noFill/>
              </a:ln>
              <a:solidFill>
                <a:srgbClr val="1F497D"/>
              </a:solidFill>
              <a:effectLst/>
              <a:uLnTx/>
              <a:uFillTx/>
              <a:latin typeface="Calibri" pitchFamily="34" charset="0"/>
              <a:ea typeface="Verdana" pitchFamily="34" charset="0"/>
              <a:cs typeface="Verdana" pitchFamily="34" charset="0"/>
            </a:endParaRPr>
          </a:p>
        </p:txBody>
      </p:sp>
      <p:sp>
        <p:nvSpPr>
          <p:cNvPr id="50" name="Rectangle 12"/>
          <p:cNvSpPr>
            <a:spLocks noChangeArrowheads="1"/>
          </p:cNvSpPr>
          <p:nvPr/>
        </p:nvSpPr>
        <p:spPr bwMode="auto">
          <a:xfrm>
            <a:off x="6786578" y="4000504"/>
            <a:ext cx="938496" cy="500066"/>
          </a:xfrm>
          <a:prstGeom prst="rect">
            <a:avLst/>
          </a:prstGeom>
          <a:solidFill>
            <a:schemeClr val="bg1">
              <a:lumMod val="50000"/>
            </a:schemeClr>
          </a:solidFill>
          <a:ln w="6350" cap="rnd">
            <a:solidFill>
              <a:srgbClr val="11B0FF"/>
            </a:solidFill>
            <a:prstDash val="sysDot"/>
            <a:miter lim="800000"/>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100" b="1" kern="0" dirty="0" smtClean="0">
                <a:solidFill>
                  <a:sysClr val="window" lastClr="FFFFFF"/>
                </a:solidFill>
                <a:latin typeface="Calibri" pitchFamily="34" charset="0"/>
                <a:ea typeface="Verdana" pitchFamily="34" charset="0"/>
                <a:cs typeface="Verdana" pitchFamily="34" charset="0"/>
              </a:rPr>
              <a:t>1,611 Stores</a:t>
            </a:r>
            <a:endParaRPr kumimoji="0" lang="en-US" sz="1100" b="1" i="0" u="none" strike="noStrike" kern="0" cap="none" spc="0" normalizeH="0" baseline="0" noProof="0" dirty="0">
              <a:ln>
                <a:noFill/>
              </a:ln>
              <a:solidFill>
                <a:srgbClr val="1F497D"/>
              </a:solidFill>
              <a:effectLst/>
              <a:uLnTx/>
              <a:uFillTx/>
              <a:latin typeface="Calibri" pitchFamily="34" charset="0"/>
              <a:ea typeface="Verdana" pitchFamily="34" charset="0"/>
              <a:cs typeface="Verdana" pitchFamily="34" charset="0"/>
            </a:endParaRPr>
          </a:p>
        </p:txBody>
      </p:sp>
      <p:sp>
        <p:nvSpPr>
          <p:cNvPr id="52" name="Rectangle 13"/>
          <p:cNvSpPr>
            <a:spLocks noChangeArrowheads="1"/>
          </p:cNvSpPr>
          <p:nvPr/>
        </p:nvSpPr>
        <p:spPr bwMode="auto">
          <a:xfrm>
            <a:off x="4929190" y="4572008"/>
            <a:ext cx="1147762" cy="353943"/>
          </a:xfrm>
          <a:prstGeom prst="rect">
            <a:avLst/>
          </a:prstGeom>
          <a:noFill/>
          <a:ln w="9525">
            <a:noFill/>
            <a:miter lim="800000"/>
            <a:headEnd/>
            <a:tailEnd/>
          </a:ln>
        </p:spPr>
        <p:txBody>
          <a:bodyPr tIns="91440" bIns="91440">
            <a:spAutoFit/>
          </a:bodyPr>
          <a:lstStyle/>
          <a:p>
            <a:pPr marL="6350" lvl="1" algn="ctr" eaLnBrk="0" hangingPunct="0">
              <a:buSzPct val="75000"/>
            </a:pPr>
            <a:r>
              <a:rPr lang="en-US" sz="1100" b="1" dirty="0" smtClean="0">
                <a:solidFill>
                  <a:srgbClr val="595959"/>
                </a:solidFill>
                <a:latin typeface="Calibri" pitchFamily="34" charset="0"/>
                <a:ea typeface="Verdana" pitchFamily="34" charset="0"/>
                <a:cs typeface="Verdana" pitchFamily="34" charset="0"/>
              </a:rPr>
              <a:t>Dec’ 14</a:t>
            </a:r>
            <a:endParaRPr lang="en-US" sz="1100" b="1" dirty="0">
              <a:solidFill>
                <a:srgbClr val="595959"/>
              </a:solidFill>
              <a:latin typeface="Calibri" pitchFamily="34" charset="0"/>
              <a:ea typeface="Verdana" pitchFamily="34" charset="0"/>
              <a:cs typeface="Verdana" pitchFamily="34" charset="0"/>
            </a:endParaRPr>
          </a:p>
        </p:txBody>
      </p:sp>
      <p:sp>
        <p:nvSpPr>
          <p:cNvPr id="53" name="Rectangle 13"/>
          <p:cNvSpPr>
            <a:spLocks noChangeArrowheads="1"/>
          </p:cNvSpPr>
          <p:nvPr/>
        </p:nvSpPr>
        <p:spPr bwMode="auto">
          <a:xfrm>
            <a:off x="5786446" y="4572008"/>
            <a:ext cx="1147762" cy="353943"/>
          </a:xfrm>
          <a:prstGeom prst="rect">
            <a:avLst/>
          </a:prstGeom>
          <a:noFill/>
          <a:ln w="9525">
            <a:noFill/>
            <a:miter lim="800000"/>
            <a:headEnd/>
            <a:tailEnd/>
          </a:ln>
        </p:spPr>
        <p:txBody>
          <a:bodyPr wrap="square" tIns="91440" bIns="91440">
            <a:spAutoFit/>
          </a:bodyPr>
          <a:lstStyle/>
          <a:p>
            <a:pPr marL="6350" lvl="1" algn="ctr" eaLnBrk="0" hangingPunct="0">
              <a:buSzPct val="75000"/>
            </a:pPr>
            <a:r>
              <a:rPr lang="en-US" sz="1100" b="1" dirty="0" smtClean="0">
                <a:solidFill>
                  <a:srgbClr val="595959"/>
                </a:solidFill>
                <a:latin typeface="Calibri" pitchFamily="34" charset="0"/>
                <a:ea typeface="Verdana" pitchFamily="34" charset="0"/>
                <a:cs typeface="Verdana" pitchFamily="34" charset="0"/>
              </a:rPr>
              <a:t>Mar’ 15</a:t>
            </a:r>
            <a:endParaRPr lang="en-US" sz="1100" b="1" dirty="0">
              <a:solidFill>
                <a:srgbClr val="595959"/>
              </a:solidFill>
              <a:latin typeface="Calibri" pitchFamily="34" charset="0"/>
              <a:ea typeface="Verdana" pitchFamily="34" charset="0"/>
              <a:cs typeface="Verdana" pitchFamily="34" charset="0"/>
            </a:endParaRPr>
          </a:p>
        </p:txBody>
      </p:sp>
      <p:sp>
        <p:nvSpPr>
          <p:cNvPr id="54" name="Rectangle 12"/>
          <p:cNvSpPr>
            <a:spLocks noChangeArrowheads="1"/>
          </p:cNvSpPr>
          <p:nvPr/>
        </p:nvSpPr>
        <p:spPr bwMode="auto">
          <a:xfrm>
            <a:off x="4071934" y="4000504"/>
            <a:ext cx="980122" cy="500066"/>
          </a:xfrm>
          <a:prstGeom prst="rect">
            <a:avLst/>
          </a:prstGeom>
          <a:solidFill>
            <a:schemeClr val="accent1">
              <a:lumMod val="75000"/>
            </a:schemeClr>
          </a:solidFill>
          <a:ln w="6350" cap="rnd">
            <a:solidFill>
              <a:srgbClr val="11B0FF"/>
            </a:solidFill>
            <a:prstDash val="sysDot"/>
            <a:miter lim="800000"/>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100" b="1" kern="0" dirty="0" smtClean="0">
                <a:solidFill>
                  <a:sysClr val="window" lastClr="FFFFFF"/>
                </a:solidFill>
                <a:latin typeface="Calibri" pitchFamily="34" charset="0"/>
                <a:ea typeface="Verdana" pitchFamily="34" charset="0"/>
                <a:cs typeface="Verdana" pitchFamily="34" charset="0"/>
              </a:rPr>
              <a:t>227</a:t>
            </a:r>
            <a:r>
              <a:rPr kumimoji="0" lang="en-US" sz="1100" b="1" i="0" u="none" strike="noStrike" kern="0" cap="none" spc="0" normalizeH="0" baseline="0" noProof="0" dirty="0" smtClean="0">
                <a:ln>
                  <a:noFill/>
                </a:ln>
                <a:solidFill>
                  <a:sysClr val="window" lastClr="FFFFFF"/>
                </a:solidFill>
                <a:effectLst/>
                <a:uLnTx/>
                <a:uFillTx/>
                <a:latin typeface="Calibri" pitchFamily="34" charset="0"/>
                <a:ea typeface="Verdana" pitchFamily="34" charset="0"/>
                <a:cs typeface="Verdana" pitchFamily="34" charset="0"/>
              </a:rPr>
              <a:t> Stores</a:t>
            </a:r>
            <a:endParaRPr kumimoji="0" lang="en-US" sz="1100" b="1" i="0" u="none" strike="noStrike" kern="0" cap="none" spc="0" normalizeH="0" baseline="0" noProof="0" dirty="0">
              <a:ln>
                <a:noFill/>
              </a:ln>
              <a:solidFill>
                <a:srgbClr val="1F497D"/>
              </a:solidFill>
              <a:effectLst/>
              <a:uLnTx/>
              <a:uFillTx/>
              <a:latin typeface="Calibri" pitchFamily="34" charset="0"/>
              <a:ea typeface="Verdana" pitchFamily="34" charset="0"/>
              <a:cs typeface="Verdana" pitchFamily="34" charset="0"/>
            </a:endParaRPr>
          </a:p>
        </p:txBody>
      </p:sp>
      <p:sp>
        <p:nvSpPr>
          <p:cNvPr id="55" name="Rectangle 12"/>
          <p:cNvSpPr>
            <a:spLocks noChangeArrowheads="1"/>
          </p:cNvSpPr>
          <p:nvPr/>
        </p:nvSpPr>
        <p:spPr bwMode="auto">
          <a:xfrm>
            <a:off x="5929322" y="4000504"/>
            <a:ext cx="914400" cy="500066"/>
          </a:xfrm>
          <a:prstGeom prst="rect">
            <a:avLst/>
          </a:prstGeom>
          <a:solidFill>
            <a:schemeClr val="accent1">
              <a:lumMod val="75000"/>
            </a:schemeClr>
          </a:solidFill>
          <a:ln w="6350" cap="rnd">
            <a:solidFill>
              <a:srgbClr val="11B0FF"/>
            </a:solidFill>
            <a:prstDash val="sysDot"/>
            <a:miter lim="800000"/>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100" b="1" kern="0" noProof="0" dirty="0" smtClean="0">
                <a:solidFill>
                  <a:sysClr val="window" lastClr="FFFFFF"/>
                </a:solidFill>
                <a:latin typeface="Calibri" pitchFamily="34" charset="0"/>
                <a:ea typeface="Verdana" pitchFamily="34" charset="0"/>
                <a:cs typeface="Verdana" pitchFamily="34" charset="0"/>
              </a:rPr>
              <a:t>1,506</a:t>
            </a:r>
            <a:r>
              <a:rPr kumimoji="0" lang="en-US" sz="1100" b="1" i="0" u="none" strike="noStrike" kern="0" cap="none" spc="0" normalizeH="0" baseline="0" noProof="0" dirty="0" smtClean="0">
                <a:ln>
                  <a:noFill/>
                </a:ln>
                <a:solidFill>
                  <a:sysClr val="window" lastClr="FFFFFF"/>
                </a:solidFill>
                <a:effectLst/>
                <a:uLnTx/>
                <a:uFillTx/>
                <a:latin typeface="Calibri" pitchFamily="34" charset="0"/>
                <a:ea typeface="Verdana" pitchFamily="34" charset="0"/>
                <a:cs typeface="Verdana" pitchFamily="34" charset="0"/>
              </a:rPr>
              <a:t> Stores</a:t>
            </a:r>
            <a:endParaRPr kumimoji="0" lang="en-US" sz="1100" b="1" i="0" u="none" strike="noStrike" kern="0" cap="none" spc="0" normalizeH="0" baseline="0" noProof="0" dirty="0">
              <a:ln>
                <a:noFill/>
              </a:ln>
              <a:solidFill>
                <a:srgbClr val="1F497D"/>
              </a:solidFill>
              <a:effectLst/>
              <a:uLnTx/>
              <a:uFillTx/>
              <a:latin typeface="Calibri" pitchFamily="34" charset="0"/>
              <a:ea typeface="Verdana" pitchFamily="34" charset="0"/>
              <a:cs typeface="Verdana" pitchFamily="34" charset="0"/>
            </a:endParaRPr>
          </a:p>
        </p:txBody>
      </p:sp>
      <p:sp>
        <p:nvSpPr>
          <p:cNvPr id="58" name="Down Arrow 57"/>
          <p:cNvSpPr/>
          <p:nvPr/>
        </p:nvSpPr>
        <p:spPr bwMode="auto">
          <a:xfrm flipV="1">
            <a:off x="1285852" y="3786190"/>
            <a:ext cx="214314" cy="214314"/>
          </a:xfrm>
          <a:prstGeom prst="downArrow">
            <a:avLst/>
          </a:prstGeom>
          <a:solidFill>
            <a:schemeClr val="bg1">
              <a:lumMod val="50000"/>
            </a:schemeClr>
          </a:solidFill>
          <a:ln w="6350" cap="rnd">
            <a:solidFill>
              <a:sysClr val="windowText" lastClr="000000">
                <a:lumMod val="65000"/>
                <a:lumOff val="35000"/>
              </a:sysClr>
            </a:solidFill>
            <a:prstDash val="sysDot"/>
            <a:miter lim="800000"/>
            <a:headEnd/>
            <a:tailEnd/>
          </a:ln>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IN" sz="1100" b="1" i="0" u="none" strike="noStrike" kern="0" cap="none" spc="0" normalizeH="0" baseline="0" noProof="0" dirty="0" smtClean="0">
              <a:ln>
                <a:noFill/>
              </a:ln>
              <a:solidFill>
                <a:sysClr val="window" lastClr="FFFFFF"/>
              </a:solidFill>
              <a:effectLst/>
              <a:uLnTx/>
              <a:uFillTx/>
              <a:latin typeface="Calibri" pitchFamily="34" charset="0"/>
              <a:ea typeface="Verdana" pitchFamily="34" charset="0"/>
              <a:cs typeface="Verdana" pitchFamily="34" charset="0"/>
            </a:endParaRPr>
          </a:p>
        </p:txBody>
      </p:sp>
      <p:sp>
        <p:nvSpPr>
          <p:cNvPr id="59" name="TextBox 58"/>
          <p:cNvSpPr txBox="1"/>
          <p:nvPr/>
        </p:nvSpPr>
        <p:spPr>
          <a:xfrm>
            <a:off x="457200" y="5511225"/>
            <a:ext cx="8001000" cy="369332"/>
          </a:xfrm>
          <a:prstGeom prst="rect">
            <a:avLst/>
          </a:prstGeom>
          <a:solidFill>
            <a:schemeClr val="accent1">
              <a:lumMod val="20000"/>
              <a:lumOff val="80000"/>
            </a:schemeClr>
          </a:solidFill>
        </p:spPr>
        <p:txBody>
          <a:bodyPr wrap="square" rtlCol="0">
            <a:spAutoFit/>
          </a:bodyPr>
          <a:lstStyle/>
          <a:p>
            <a:pPr algn="ctr"/>
            <a:r>
              <a:rPr lang="en-US" b="1" dirty="0" smtClean="0">
                <a:latin typeface="Calibri" pitchFamily="34" charset="0"/>
              </a:rPr>
              <a:t>Target - ~4,000 Stores &amp; 15 Lac transactions by March’16</a:t>
            </a:r>
            <a:endParaRPr lang="en-IN" b="1" dirty="0">
              <a:latin typeface="Calibri" pitchFamily="34" charset="0"/>
            </a:endParaRPr>
          </a:p>
        </p:txBody>
      </p:sp>
      <p:sp>
        <p:nvSpPr>
          <p:cNvPr id="31" name="Rectangle 30"/>
          <p:cNvSpPr>
            <a:spLocks noChangeArrowheads="1"/>
          </p:cNvSpPr>
          <p:nvPr/>
        </p:nvSpPr>
        <p:spPr bwMode="auto">
          <a:xfrm>
            <a:off x="2071670" y="3214686"/>
            <a:ext cx="1752600" cy="456576"/>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0" tIns="43200" rIns="0" bIns="43200">
            <a:spAutoFit/>
          </a:bodyPr>
          <a:lstStyle/>
          <a:p>
            <a:pPr marL="6350" lvl="1" algn="ctr" eaLnBrk="0" hangingPunct="0">
              <a:buSzPct val="75000"/>
              <a:defRPr/>
            </a:pPr>
            <a:r>
              <a:rPr lang="en-US" sz="1200" b="1" kern="0" dirty="0" smtClean="0">
                <a:solidFill>
                  <a:schemeClr val="tx1">
                    <a:lumMod val="95000"/>
                    <a:lumOff val="5000"/>
                  </a:schemeClr>
                </a:solidFill>
                <a:latin typeface="Calibri" pitchFamily="34" charset="0"/>
                <a:ea typeface="Verdana" pitchFamily="34" charset="0"/>
                <a:cs typeface="Verdana" pitchFamily="34" charset="0"/>
              </a:rPr>
              <a:t>No. of Transactions– 5,249</a:t>
            </a:r>
            <a:endParaRPr lang="en-US" sz="1200" kern="0" dirty="0" smtClean="0">
              <a:solidFill>
                <a:schemeClr val="tx1">
                  <a:lumMod val="95000"/>
                  <a:lumOff val="5000"/>
                </a:schemeClr>
              </a:solidFill>
              <a:latin typeface="Calibri" pitchFamily="34" charset="0"/>
              <a:ea typeface="Verdana" pitchFamily="34" charset="0"/>
              <a:cs typeface="Verdana" pitchFamily="34" charset="0"/>
            </a:endParaRPr>
          </a:p>
          <a:p>
            <a:pPr marL="6350" lvl="1" algn="ctr" eaLnBrk="0" hangingPunct="0">
              <a:buSzPct val="75000"/>
              <a:defRPr/>
            </a:pPr>
            <a:r>
              <a:rPr lang="en-US" sz="1200" b="1" kern="0" dirty="0" smtClean="0">
                <a:solidFill>
                  <a:schemeClr val="tx1">
                    <a:lumMod val="95000"/>
                    <a:lumOff val="5000"/>
                  </a:schemeClr>
                </a:solidFill>
                <a:latin typeface="Calibri" pitchFamily="34" charset="0"/>
                <a:ea typeface="Verdana" pitchFamily="34" charset="0"/>
                <a:cs typeface="Verdana" pitchFamily="34" charset="0"/>
              </a:rPr>
              <a:t>GMV – Rs. 11.81 lacs</a:t>
            </a:r>
            <a:endParaRPr lang="en-US" sz="1200" kern="0" dirty="0">
              <a:solidFill>
                <a:schemeClr val="tx1">
                  <a:lumMod val="95000"/>
                  <a:lumOff val="5000"/>
                </a:schemeClr>
              </a:solidFill>
              <a:latin typeface="Calibri" pitchFamily="34" charset="0"/>
              <a:ea typeface="Verdana" pitchFamily="34" charset="0"/>
              <a:cs typeface="Verdana" pitchFamily="34" charset="0"/>
            </a:endParaRPr>
          </a:p>
        </p:txBody>
      </p:sp>
      <p:sp>
        <p:nvSpPr>
          <p:cNvPr id="32" name="Rectangle 31"/>
          <p:cNvSpPr>
            <a:spLocks noChangeArrowheads="1"/>
          </p:cNvSpPr>
          <p:nvPr/>
        </p:nvSpPr>
        <p:spPr bwMode="auto">
          <a:xfrm>
            <a:off x="3786182" y="2786058"/>
            <a:ext cx="1828800" cy="456576"/>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0" tIns="43200" rIns="0" bIns="43200">
            <a:spAutoFit/>
          </a:bodyPr>
          <a:lstStyle/>
          <a:p>
            <a:pPr marL="6350" lvl="1" algn="ctr" eaLnBrk="0" hangingPunct="0">
              <a:buSzPct val="75000"/>
              <a:defRPr/>
            </a:pPr>
            <a:r>
              <a:rPr lang="en-US" sz="1200" b="1" kern="0" dirty="0" smtClean="0">
                <a:solidFill>
                  <a:schemeClr val="tx1">
                    <a:lumMod val="95000"/>
                    <a:lumOff val="5000"/>
                  </a:schemeClr>
                </a:solidFill>
                <a:latin typeface="Calibri" pitchFamily="34" charset="0"/>
                <a:ea typeface="Verdana" pitchFamily="34" charset="0"/>
                <a:cs typeface="Verdana" pitchFamily="34" charset="0"/>
              </a:rPr>
              <a:t>No. of Transactions– 19,398</a:t>
            </a:r>
            <a:endParaRPr lang="en-US" sz="1200" kern="0" dirty="0" smtClean="0">
              <a:solidFill>
                <a:schemeClr val="tx1">
                  <a:lumMod val="95000"/>
                  <a:lumOff val="5000"/>
                </a:schemeClr>
              </a:solidFill>
              <a:latin typeface="Calibri" pitchFamily="34" charset="0"/>
              <a:ea typeface="Verdana" pitchFamily="34" charset="0"/>
              <a:cs typeface="Verdana" pitchFamily="34" charset="0"/>
            </a:endParaRPr>
          </a:p>
          <a:p>
            <a:pPr marL="6350" lvl="1" algn="ctr" eaLnBrk="0" hangingPunct="0">
              <a:buSzPct val="75000"/>
              <a:defRPr/>
            </a:pPr>
            <a:r>
              <a:rPr lang="en-US" sz="1200" b="1" kern="0" dirty="0" smtClean="0">
                <a:solidFill>
                  <a:schemeClr val="tx1">
                    <a:lumMod val="95000"/>
                    <a:lumOff val="5000"/>
                  </a:schemeClr>
                </a:solidFill>
                <a:latin typeface="Calibri" pitchFamily="34" charset="0"/>
                <a:ea typeface="Verdana" pitchFamily="34" charset="0"/>
                <a:cs typeface="Verdana" pitchFamily="34" charset="0"/>
              </a:rPr>
              <a:t>GMV – Rs. 27.41 lacs</a:t>
            </a:r>
            <a:endParaRPr lang="en-US" sz="1200" kern="0" dirty="0">
              <a:solidFill>
                <a:schemeClr val="tx1">
                  <a:lumMod val="95000"/>
                  <a:lumOff val="5000"/>
                </a:schemeClr>
              </a:solidFill>
              <a:latin typeface="Calibri" pitchFamily="34" charset="0"/>
              <a:ea typeface="Verdana" pitchFamily="34" charset="0"/>
              <a:cs typeface="Verdana" pitchFamily="34" charset="0"/>
            </a:endParaRPr>
          </a:p>
        </p:txBody>
      </p:sp>
      <p:sp>
        <p:nvSpPr>
          <p:cNvPr id="33" name="Rectangle 32"/>
          <p:cNvSpPr>
            <a:spLocks noChangeArrowheads="1"/>
          </p:cNvSpPr>
          <p:nvPr/>
        </p:nvSpPr>
        <p:spPr bwMode="auto">
          <a:xfrm>
            <a:off x="6215074" y="1643050"/>
            <a:ext cx="1905000" cy="456576"/>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0" tIns="43200" rIns="0" bIns="43200">
            <a:spAutoFit/>
          </a:bodyPr>
          <a:lstStyle/>
          <a:p>
            <a:pPr marL="6350" lvl="1" algn="ctr" eaLnBrk="0" hangingPunct="0">
              <a:buSzPct val="75000"/>
              <a:defRPr/>
            </a:pPr>
            <a:r>
              <a:rPr lang="en-US" sz="1200" b="1" kern="0" dirty="0" smtClean="0">
                <a:solidFill>
                  <a:schemeClr val="tx1">
                    <a:lumMod val="95000"/>
                    <a:lumOff val="5000"/>
                  </a:schemeClr>
                </a:solidFill>
                <a:latin typeface="Calibri" pitchFamily="34" charset="0"/>
                <a:ea typeface="Verdana" pitchFamily="34" charset="0"/>
                <a:cs typeface="Verdana" pitchFamily="34" charset="0"/>
              </a:rPr>
              <a:t>No. of Transactions– 144,173</a:t>
            </a:r>
            <a:endParaRPr lang="en-US" sz="1200" kern="0" dirty="0" smtClean="0">
              <a:solidFill>
                <a:schemeClr val="tx1">
                  <a:lumMod val="95000"/>
                  <a:lumOff val="5000"/>
                </a:schemeClr>
              </a:solidFill>
              <a:latin typeface="Calibri" pitchFamily="34" charset="0"/>
              <a:ea typeface="Verdana" pitchFamily="34" charset="0"/>
              <a:cs typeface="Verdana" pitchFamily="34" charset="0"/>
            </a:endParaRPr>
          </a:p>
          <a:p>
            <a:pPr marL="6350" lvl="1" algn="ctr" eaLnBrk="0" hangingPunct="0">
              <a:buSzPct val="75000"/>
              <a:defRPr/>
            </a:pPr>
            <a:r>
              <a:rPr lang="en-US" sz="1200" b="1" kern="0" dirty="0" smtClean="0">
                <a:solidFill>
                  <a:schemeClr val="tx1">
                    <a:lumMod val="95000"/>
                    <a:lumOff val="5000"/>
                  </a:schemeClr>
                </a:solidFill>
                <a:latin typeface="Calibri" pitchFamily="34" charset="0"/>
                <a:ea typeface="Verdana" pitchFamily="34" charset="0"/>
                <a:cs typeface="Verdana" pitchFamily="34" charset="0"/>
              </a:rPr>
              <a:t>GMV – Rs. 236.78 lacs</a:t>
            </a:r>
            <a:endParaRPr lang="en-US" sz="1200" kern="0" dirty="0">
              <a:solidFill>
                <a:schemeClr val="tx1">
                  <a:lumMod val="95000"/>
                  <a:lumOff val="5000"/>
                </a:schemeClr>
              </a:solidFill>
              <a:latin typeface="Calibri" pitchFamily="34" charset="0"/>
              <a:ea typeface="Verdana" pitchFamily="34" charset="0"/>
              <a:cs typeface="Verdana" pitchFamily="34" charset="0"/>
            </a:endParaRPr>
          </a:p>
        </p:txBody>
      </p:sp>
      <p:sp>
        <p:nvSpPr>
          <p:cNvPr id="35" name="Rectangle 34"/>
          <p:cNvSpPr>
            <a:spLocks noChangeArrowheads="1"/>
          </p:cNvSpPr>
          <p:nvPr/>
        </p:nvSpPr>
        <p:spPr bwMode="auto">
          <a:xfrm>
            <a:off x="5286380" y="2214554"/>
            <a:ext cx="1828800" cy="456576"/>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0" tIns="43200" rIns="0" bIns="43200">
            <a:spAutoFit/>
          </a:bodyPr>
          <a:lstStyle/>
          <a:p>
            <a:pPr marL="6350" lvl="1" algn="ctr" eaLnBrk="0" hangingPunct="0">
              <a:buSzPct val="75000"/>
              <a:defRPr/>
            </a:pPr>
            <a:r>
              <a:rPr lang="en-US" sz="1200" b="1" kern="0" dirty="0" smtClean="0">
                <a:solidFill>
                  <a:schemeClr val="tx1">
                    <a:lumMod val="95000"/>
                    <a:lumOff val="5000"/>
                  </a:schemeClr>
                </a:solidFill>
                <a:latin typeface="Calibri" pitchFamily="34" charset="0"/>
                <a:ea typeface="Verdana" pitchFamily="34" charset="0"/>
                <a:cs typeface="Verdana" pitchFamily="34" charset="0"/>
              </a:rPr>
              <a:t>No. of Transactions– 38,336</a:t>
            </a:r>
            <a:endParaRPr lang="en-US" sz="1200" kern="0" dirty="0" smtClean="0">
              <a:solidFill>
                <a:schemeClr val="tx1">
                  <a:lumMod val="95000"/>
                  <a:lumOff val="5000"/>
                </a:schemeClr>
              </a:solidFill>
              <a:latin typeface="Calibri" pitchFamily="34" charset="0"/>
              <a:ea typeface="Verdana" pitchFamily="34" charset="0"/>
              <a:cs typeface="Verdana" pitchFamily="34" charset="0"/>
            </a:endParaRPr>
          </a:p>
          <a:p>
            <a:pPr marL="6350" lvl="1" algn="ctr" eaLnBrk="0" hangingPunct="0">
              <a:buSzPct val="75000"/>
              <a:defRPr/>
            </a:pPr>
            <a:r>
              <a:rPr lang="en-US" sz="1200" b="1" kern="0" dirty="0" smtClean="0">
                <a:solidFill>
                  <a:schemeClr val="tx1">
                    <a:lumMod val="95000"/>
                    <a:lumOff val="5000"/>
                  </a:schemeClr>
                </a:solidFill>
                <a:latin typeface="Calibri" pitchFamily="34" charset="0"/>
                <a:ea typeface="Verdana" pitchFamily="34" charset="0"/>
                <a:cs typeface="Verdana" pitchFamily="34" charset="0"/>
              </a:rPr>
              <a:t>GMV – Rs. 70.59 lacs</a:t>
            </a:r>
            <a:endParaRPr lang="en-US" sz="1200" kern="0" dirty="0">
              <a:solidFill>
                <a:schemeClr val="tx1">
                  <a:lumMod val="95000"/>
                  <a:lumOff val="5000"/>
                </a:schemeClr>
              </a:solidFill>
              <a:latin typeface="Calibri" pitchFamily="34" charset="0"/>
              <a:ea typeface="Verdana" pitchFamily="34" charset="0"/>
              <a:cs typeface="Verdana" pitchFamily="34" charset="0"/>
            </a:endParaRPr>
          </a:p>
        </p:txBody>
      </p:sp>
      <p:sp>
        <p:nvSpPr>
          <p:cNvPr id="36" name="Down Arrow 35"/>
          <p:cNvSpPr/>
          <p:nvPr/>
        </p:nvSpPr>
        <p:spPr bwMode="auto">
          <a:xfrm flipV="1">
            <a:off x="7215206" y="2071678"/>
            <a:ext cx="214314" cy="2005010"/>
          </a:xfrm>
          <a:prstGeom prst="downArrow">
            <a:avLst/>
          </a:prstGeom>
          <a:solidFill>
            <a:schemeClr val="bg1">
              <a:lumMod val="50000"/>
            </a:schemeClr>
          </a:solidFill>
          <a:ln w="6350" cap="rnd">
            <a:solidFill>
              <a:sysClr val="windowText" lastClr="000000">
                <a:lumMod val="65000"/>
                <a:lumOff val="35000"/>
              </a:sysClr>
            </a:solidFill>
            <a:prstDash val="sysDot"/>
            <a:miter lim="800000"/>
            <a:headEnd/>
            <a:tailEnd/>
          </a:ln>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IN" sz="1100" b="1" i="0" u="none" strike="noStrike" kern="0" cap="none" spc="0" normalizeH="0" baseline="0" noProof="0" dirty="0" smtClean="0">
              <a:ln>
                <a:noFill/>
              </a:ln>
              <a:solidFill>
                <a:sysClr val="window" lastClr="FFFFFF"/>
              </a:solidFill>
              <a:effectLst/>
              <a:uLnTx/>
              <a:uFillTx/>
              <a:latin typeface="Calibri" pitchFamily="34" charset="0"/>
              <a:ea typeface="Verdana" pitchFamily="34" charset="0"/>
              <a:cs typeface="Verdana" pitchFamily="34" charset="0"/>
            </a:endParaRPr>
          </a:p>
        </p:txBody>
      </p:sp>
      <p:sp>
        <p:nvSpPr>
          <p:cNvPr id="37" name="Rectangle 13"/>
          <p:cNvSpPr>
            <a:spLocks noChangeArrowheads="1"/>
          </p:cNvSpPr>
          <p:nvPr/>
        </p:nvSpPr>
        <p:spPr bwMode="auto">
          <a:xfrm>
            <a:off x="6715140" y="4572008"/>
            <a:ext cx="1147762" cy="353943"/>
          </a:xfrm>
          <a:prstGeom prst="rect">
            <a:avLst/>
          </a:prstGeom>
          <a:noFill/>
          <a:ln w="9525">
            <a:noFill/>
            <a:miter lim="800000"/>
            <a:headEnd/>
            <a:tailEnd/>
          </a:ln>
        </p:spPr>
        <p:txBody>
          <a:bodyPr tIns="91440" bIns="91440">
            <a:spAutoFit/>
          </a:bodyPr>
          <a:lstStyle/>
          <a:p>
            <a:pPr marL="6350" lvl="1" algn="ctr" eaLnBrk="0" hangingPunct="0">
              <a:buSzPct val="75000"/>
            </a:pPr>
            <a:r>
              <a:rPr lang="en-US" sz="1100" b="1" dirty="0" smtClean="0">
                <a:solidFill>
                  <a:srgbClr val="595959"/>
                </a:solidFill>
                <a:latin typeface="Calibri" pitchFamily="34" charset="0"/>
                <a:ea typeface="Verdana" pitchFamily="34" charset="0"/>
                <a:cs typeface="Verdana" pitchFamily="34" charset="0"/>
              </a:rPr>
              <a:t>Jun’ 15</a:t>
            </a:r>
            <a:endParaRPr lang="en-US" sz="1100" b="1" dirty="0">
              <a:solidFill>
                <a:srgbClr val="595959"/>
              </a:solidFill>
              <a:latin typeface="Calibri" pitchFamily="34" charset="0"/>
              <a:ea typeface="Verdana" pitchFamily="34" charset="0"/>
              <a:cs typeface="Verdana" pitchFamily="34" charset="0"/>
            </a:endParaRPr>
          </a:p>
        </p:txBody>
      </p:sp>
      <p:sp>
        <p:nvSpPr>
          <p:cNvPr id="40" name="Rectangle 12"/>
          <p:cNvSpPr>
            <a:spLocks noChangeArrowheads="1"/>
          </p:cNvSpPr>
          <p:nvPr/>
        </p:nvSpPr>
        <p:spPr bwMode="auto">
          <a:xfrm>
            <a:off x="7715272" y="4000504"/>
            <a:ext cx="938496" cy="500066"/>
          </a:xfrm>
          <a:prstGeom prst="rect">
            <a:avLst/>
          </a:prstGeom>
          <a:solidFill>
            <a:schemeClr val="tx2"/>
          </a:solidFill>
          <a:ln w="6350" cap="rnd">
            <a:solidFill>
              <a:srgbClr val="11B0FF"/>
            </a:solidFill>
            <a:prstDash val="sysDot"/>
            <a:miter lim="800000"/>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100" b="1" kern="0" dirty="0" smtClean="0">
                <a:solidFill>
                  <a:sysClr val="window" lastClr="FFFFFF"/>
                </a:solidFill>
                <a:latin typeface="Calibri" pitchFamily="34" charset="0"/>
                <a:ea typeface="Verdana" pitchFamily="34" charset="0"/>
                <a:cs typeface="Verdana" pitchFamily="34" charset="0"/>
              </a:rPr>
              <a:t>2,520 Stores</a:t>
            </a:r>
            <a:endParaRPr kumimoji="0" lang="en-US" sz="1100" b="1" i="0" u="none" strike="noStrike" kern="0" cap="none" spc="0" normalizeH="0" baseline="0" noProof="0" dirty="0">
              <a:ln>
                <a:noFill/>
              </a:ln>
              <a:solidFill>
                <a:srgbClr val="1F497D"/>
              </a:solidFill>
              <a:effectLst/>
              <a:uLnTx/>
              <a:uFillTx/>
              <a:latin typeface="Calibri" pitchFamily="34" charset="0"/>
              <a:ea typeface="Verdana" pitchFamily="34" charset="0"/>
              <a:cs typeface="Verdana" pitchFamily="34" charset="0"/>
            </a:endParaRPr>
          </a:p>
        </p:txBody>
      </p:sp>
      <p:sp>
        <p:nvSpPr>
          <p:cNvPr id="44" name="Rectangle 13"/>
          <p:cNvSpPr>
            <a:spLocks noChangeArrowheads="1"/>
          </p:cNvSpPr>
          <p:nvPr/>
        </p:nvSpPr>
        <p:spPr bwMode="auto">
          <a:xfrm>
            <a:off x="7643834" y="4572008"/>
            <a:ext cx="1147762" cy="353943"/>
          </a:xfrm>
          <a:prstGeom prst="rect">
            <a:avLst/>
          </a:prstGeom>
          <a:noFill/>
          <a:ln w="9525">
            <a:noFill/>
            <a:miter lim="800000"/>
            <a:headEnd/>
            <a:tailEnd/>
          </a:ln>
        </p:spPr>
        <p:txBody>
          <a:bodyPr tIns="91440" bIns="91440">
            <a:spAutoFit/>
          </a:bodyPr>
          <a:lstStyle/>
          <a:p>
            <a:pPr marL="6350" lvl="1" algn="ctr" eaLnBrk="0" hangingPunct="0">
              <a:buSzPct val="75000"/>
            </a:pPr>
            <a:r>
              <a:rPr lang="en-US" sz="1100" b="1" dirty="0" smtClean="0">
                <a:solidFill>
                  <a:srgbClr val="595959"/>
                </a:solidFill>
                <a:latin typeface="Calibri" pitchFamily="34" charset="0"/>
                <a:ea typeface="Verdana" pitchFamily="34" charset="0"/>
                <a:cs typeface="Verdana" pitchFamily="34" charset="0"/>
              </a:rPr>
              <a:t>Sep’ 15</a:t>
            </a:r>
            <a:endParaRPr lang="en-US" sz="1100" b="1" dirty="0">
              <a:solidFill>
                <a:srgbClr val="595959"/>
              </a:solidFill>
              <a:latin typeface="Calibri" pitchFamily="34" charset="0"/>
              <a:ea typeface="Verdana" pitchFamily="34" charset="0"/>
              <a:cs typeface="Verdana" pitchFamily="34" charset="0"/>
            </a:endParaRPr>
          </a:p>
        </p:txBody>
      </p:sp>
      <p:sp>
        <p:nvSpPr>
          <p:cNvPr id="46" name="Down Arrow 45"/>
          <p:cNvSpPr/>
          <p:nvPr/>
        </p:nvSpPr>
        <p:spPr bwMode="auto">
          <a:xfrm flipV="1">
            <a:off x="8358214" y="1500174"/>
            <a:ext cx="214314" cy="2505076"/>
          </a:xfrm>
          <a:prstGeom prst="downArrow">
            <a:avLst/>
          </a:prstGeom>
          <a:solidFill>
            <a:schemeClr val="bg1">
              <a:lumMod val="50000"/>
            </a:schemeClr>
          </a:solidFill>
          <a:ln w="6350" cap="rnd">
            <a:solidFill>
              <a:sysClr val="windowText" lastClr="000000">
                <a:lumMod val="65000"/>
                <a:lumOff val="35000"/>
              </a:sysClr>
            </a:solidFill>
            <a:prstDash val="sysDot"/>
            <a:miter lim="800000"/>
            <a:headEnd/>
            <a:tailEnd/>
          </a:ln>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IN" sz="1100" b="1" i="0" u="none" strike="noStrike" kern="0" cap="none" spc="0" normalizeH="0" baseline="0" noProof="0" dirty="0" smtClean="0">
              <a:ln>
                <a:noFill/>
              </a:ln>
              <a:solidFill>
                <a:sysClr val="window" lastClr="FFFFFF"/>
              </a:solidFill>
              <a:effectLst/>
              <a:uLnTx/>
              <a:uFillTx/>
              <a:latin typeface="Calibri" pitchFamily="34" charset="0"/>
              <a:ea typeface="Verdana" pitchFamily="34" charset="0"/>
              <a:cs typeface="Verdana" pitchFamily="34" charset="0"/>
            </a:endParaRPr>
          </a:p>
        </p:txBody>
      </p:sp>
      <p:sp>
        <p:nvSpPr>
          <p:cNvPr id="48" name="Rectangle 47"/>
          <p:cNvSpPr>
            <a:spLocks noChangeArrowheads="1"/>
          </p:cNvSpPr>
          <p:nvPr/>
        </p:nvSpPr>
        <p:spPr bwMode="auto">
          <a:xfrm>
            <a:off x="7239000" y="1071546"/>
            <a:ext cx="1905000" cy="456576"/>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lIns="0" tIns="43200" rIns="0" bIns="43200">
            <a:spAutoFit/>
          </a:bodyPr>
          <a:lstStyle/>
          <a:p>
            <a:pPr marL="6350" lvl="1" algn="ctr" eaLnBrk="0" hangingPunct="0">
              <a:buSzPct val="75000"/>
              <a:defRPr/>
            </a:pPr>
            <a:r>
              <a:rPr lang="en-US" sz="1200" b="1" kern="0" dirty="0" smtClean="0">
                <a:solidFill>
                  <a:schemeClr val="tx1">
                    <a:lumMod val="95000"/>
                    <a:lumOff val="5000"/>
                  </a:schemeClr>
                </a:solidFill>
                <a:latin typeface="Calibri" pitchFamily="34" charset="0"/>
                <a:ea typeface="Verdana" pitchFamily="34" charset="0"/>
                <a:cs typeface="Verdana" pitchFamily="34" charset="0"/>
              </a:rPr>
              <a:t>No. of Transactions– </a:t>
            </a:r>
            <a:r>
              <a:rPr lang="en-US" sz="1200" b="1" kern="0" dirty="0" smtClean="0">
                <a:solidFill>
                  <a:schemeClr val="tx1">
                    <a:lumMod val="95000"/>
                    <a:lumOff val="5000"/>
                  </a:schemeClr>
                </a:solidFill>
                <a:latin typeface="Calibri" pitchFamily="34" charset="0"/>
                <a:ea typeface="Verdana" pitchFamily="34" charset="0"/>
                <a:cs typeface="Verdana" pitchFamily="34" charset="0"/>
              </a:rPr>
              <a:t>247,118</a:t>
            </a:r>
            <a:endParaRPr lang="en-US" sz="1200" kern="0" dirty="0" smtClean="0">
              <a:solidFill>
                <a:schemeClr val="tx1">
                  <a:lumMod val="95000"/>
                  <a:lumOff val="5000"/>
                </a:schemeClr>
              </a:solidFill>
              <a:latin typeface="Calibri" pitchFamily="34" charset="0"/>
              <a:ea typeface="Verdana" pitchFamily="34" charset="0"/>
              <a:cs typeface="Verdana" pitchFamily="34" charset="0"/>
            </a:endParaRPr>
          </a:p>
          <a:p>
            <a:pPr marL="6350" lvl="1" algn="ctr" eaLnBrk="0" hangingPunct="0">
              <a:buSzPct val="75000"/>
              <a:defRPr/>
            </a:pPr>
            <a:r>
              <a:rPr lang="en-US" sz="1200" b="1" kern="0" dirty="0" smtClean="0">
                <a:solidFill>
                  <a:schemeClr val="tx1">
                    <a:lumMod val="95000"/>
                    <a:lumOff val="5000"/>
                  </a:schemeClr>
                </a:solidFill>
                <a:latin typeface="Calibri" pitchFamily="34" charset="0"/>
                <a:ea typeface="Verdana" pitchFamily="34" charset="0"/>
                <a:cs typeface="Verdana" pitchFamily="34" charset="0"/>
              </a:rPr>
              <a:t>GMV – Rs. 345.44 lacs</a:t>
            </a:r>
            <a:endParaRPr lang="en-US" sz="1200" kern="0" dirty="0">
              <a:solidFill>
                <a:schemeClr val="tx1">
                  <a:lumMod val="95000"/>
                  <a:lumOff val="5000"/>
                </a:schemeClr>
              </a:solidFill>
              <a:latin typeface="Calibri" pitchFamily="34" charset="0"/>
              <a:ea typeface="Verdana" pitchFamily="34" charset="0"/>
              <a:cs typeface="Verdana" pitchFamily="34" charset="0"/>
            </a:endParaRPr>
          </a:p>
        </p:txBody>
      </p:sp>
    </p:spTree>
    <p:extLst>
      <p:ext uri="{BB962C8B-B14F-4D97-AF65-F5344CB8AC3E}">
        <p14:creationId xmlns="" xmlns:p14="http://schemas.microsoft.com/office/powerpoint/2010/main" val="3037374277"/>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928662" y="5229067"/>
            <a:ext cx="7286676" cy="646331"/>
          </a:xfrm>
          <a:prstGeom prst="rect">
            <a:avLst/>
          </a:prstGeom>
          <a:solidFill>
            <a:schemeClr val="accent1">
              <a:lumMod val="20000"/>
              <a:lumOff val="80000"/>
            </a:schemeClr>
          </a:solidFill>
          <a:ln>
            <a:solidFill>
              <a:schemeClr val="tx2">
                <a:lumMod val="60000"/>
                <a:lumOff val="40000"/>
              </a:schemeClr>
            </a:solidFill>
          </a:ln>
        </p:spPr>
        <p:txBody>
          <a:bodyPr wrap="square" rtlCol="0">
            <a:spAutoFit/>
          </a:bodyPr>
          <a:lstStyle/>
          <a:p>
            <a:pPr algn="ctr"/>
            <a:r>
              <a:rPr lang="en-US" dirty="0" smtClean="0">
                <a:latin typeface="+mj-lt"/>
              </a:rPr>
              <a:t>Transactions have increased almost TWO fold in Q2 FY16</a:t>
            </a:r>
          </a:p>
          <a:p>
            <a:pPr algn="ctr"/>
            <a:r>
              <a:rPr lang="en-US" b="1" dirty="0" smtClean="0">
                <a:latin typeface="+mj-lt"/>
              </a:rPr>
              <a:t>Grown from 105K </a:t>
            </a:r>
            <a:r>
              <a:rPr lang="en-US" b="1" dirty="0" smtClean="0">
                <a:latin typeface="+mj-lt"/>
              </a:rPr>
              <a:t>Q1FY16 </a:t>
            </a:r>
            <a:r>
              <a:rPr lang="en-US" b="1" dirty="0" smtClean="0">
                <a:latin typeface="+mj-lt"/>
              </a:rPr>
              <a:t>to 247K Q2FY16</a:t>
            </a:r>
          </a:p>
        </p:txBody>
      </p:sp>
      <p:sp>
        <p:nvSpPr>
          <p:cNvPr id="11" name="Title 13"/>
          <p:cNvSpPr txBox="1">
            <a:spLocks/>
          </p:cNvSpPr>
          <p:nvPr/>
        </p:nvSpPr>
        <p:spPr>
          <a:xfrm>
            <a:off x="381000" y="274638"/>
            <a:ext cx="6705600" cy="563562"/>
          </a:xfrm>
          <a:prstGeom prst="rect">
            <a:avLst/>
          </a:prstGeom>
        </p:spPr>
        <p:txBody>
          <a:bodyPr/>
          <a:lstStyle>
            <a:lvl1pPr algn="l">
              <a:defRPr sz="3200" b="1" baseline="0">
                <a:solidFill>
                  <a:srgbClr val="55A245"/>
                </a:solidFill>
                <a:latin typeface="Helvetica" pitchFamily="2"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55A245"/>
                </a:solidFill>
                <a:effectLst/>
                <a:uLnTx/>
                <a:uFillTx/>
                <a:latin typeface="+mj-lt"/>
                <a:ea typeface="+mj-ea"/>
                <a:cs typeface="+mj-cs"/>
              </a:rPr>
              <a:t>Fast Adoption – Transaction Growth </a:t>
            </a:r>
            <a:endParaRPr kumimoji="0" lang="en-US" sz="3200" b="1" i="0" u="none" strike="noStrike" kern="1200" cap="none" spc="0" normalizeH="0" baseline="0" noProof="0" dirty="0">
              <a:ln>
                <a:noFill/>
              </a:ln>
              <a:solidFill>
                <a:srgbClr val="55A245"/>
              </a:solidFill>
              <a:effectLst/>
              <a:uLnTx/>
              <a:uFillTx/>
              <a:latin typeface="+mj-lt"/>
              <a:ea typeface="+mj-ea"/>
              <a:cs typeface="+mj-cs"/>
            </a:endParaRPr>
          </a:p>
        </p:txBody>
      </p:sp>
      <p:graphicFrame>
        <p:nvGraphicFramePr>
          <p:cNvPr id="8" name="Object 3"/>
          <p:cNvGraphicFramePr>
            <a:graphicFrameLocks noChangeAspect="1"/>
          </p:cNvGraphicFramePr>
          <p:nvPr>
            <p:custDataLst>
              <p:tags r:id="rId1"/>
            </p:custDataLst>
          </p:nvPr>
        </p:nvGraphicFramePr>
        <p:xfrm>
          <a:off x="1500166" y="1571612"/>
          <a:ext cx="6181088" cy="328614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928662" y="5229067"/>
            <a:ext cx="7286676" cy="646331"/>
          </a:xfrm>
          <a:prstGeom prst="rect">
            <a:avLst/>
          </a:prstGeom>
          <a:solidFill>
            <a:schemeClr val="accent1">
              <a:lumMod val="20000"/>
              <a:lumOff val="80000"/>
            </a:schemeClr>
          </a:solidFill>
          <a:ln>
            <a:solidFill>
              <a:schemeClr val="tx2">
                <a:lumMod val="60000"/>
                <a:lumOff val="40000"/>
              </a:schemeClr>
            </a:solidFill>
          </a:ln>
        </p:spPr>
        <p:txBody>
          <a:bodyPr wrap="square" rtlCol="0">
            <a:spAutoFit/>
          </a:bodyPr>
          <a:lstStyle/>
          <a:p>
            <a:pPr algn="ctr"/>
            <a:r>
              <a:rPr lang="en-US" dirty="0" smtClean="0">
                <a:latin typeface="+mj-lt"/>
              </a:rPr>
              <a:t>Gross Merchandize Value (GMV)  grown almost ~2x in Q1FY16</a:t>
            </a:r>
          </a:p>
          <a:p>
            <a:pPr algn="ctr"/>
            <a:r>
              <a:rPr lang="en-US" b="1" dirty="0" smtClean="0">
                <a:latin typeface="+mj-lt"/>
              </a:rPr>
              <a:t>Grown from </a:t>
            </a:r>
            <a:r>
              <a:rPr lang="en-US" b="1" dirty="0" smtClean="0">
                <a:latin typeface="+mj-lt"/>
              </a:rPr>
              <a:t>165 </a:t>
            </a:r>
            <a:r>
              <a:rPr lang="en-US" b="1" dirty="0" err="1" smtClean="0">
                <a:latin typeface="+mj-lt"/>
              </a:rPr>
              <a:t>lacs</a:t>
            </a:r>
            <a:r>
              <a:rPr lang="en-US" b="1" dirty="0" smtClean="0">
                <a:latin typeface="+mj-lt"/>
              </a:rPr>
              <a:t> </a:t>
            </a:r>
            <a:r>
              <a:rPr lang="en-US" b="1" dirty="0" smtClean="0">
                <a:latin typeface="+mj-lt"/>
              </a:rPr>
              <a:t>Q1FY16 to </a:t>
            </a:r>
            <a:r>
              <a:rPr lang="en-US" b="1" dirty="0" smtClean="0">
                <a:latin typeface="+mj-lt"/>
              </a:rPr>
              <a:t>345 </a:t>
            </a:r>
            <a:r>
              <a:rPr lang="en-US" b="1" dirty="0" err="1" smtClean="0">
                <a:latin typeface="+mj-lt"/>
              </a:rPr>
              <a:t>lacs</a:t>
            </a:r>
            <a:r>
              <a:rPr lang="en-US" b="1" dirty="0" smtClean="0">
                <a:latin typeface="+mj-lt"/>
              </a:rPr>
              <a:t> </a:t>
            </a:r>
            <a:r>
              <a:rPr lang="en-US" b="1" dirty="0" smtClean="0">
                <a:latin typeface="+mj-lt"/>
              </a:rPr>
              <a:t>Q2FY16.  </a:t>
            </a:r>
          </a:p>
        </p:txBody>
      </p:sp>
      <p:sp>
        <p:nvSpPr>
          <p:cNvPr id="11" name="Title 13"/>
          <p:cNvSpPr txBox="1">
            <a:spLocks/>
          </p:cNvSpPr>
          <p:nvPr/>
        </p:nvSpPr>
        <p:spPr>
          <a:xfrm>
            <a:off x="381000" y="274638"/>
            <a:ext cx="6705600" cy="563562"/>
          </a:xfrm>
          <a:prstGeom prst="rect">
            <a:avLst/>
          </a:prstGeom>
        </p:spPr>
        <p:txBody>
          <a:bodyPr/>
          <a:lstStyle>
            <a:lvl1pPr algn="l">
              <a:defRPr sz="3200" b="1" baseline="0">
                <a:solidFill>
                  <a:srgbClr val="55A245"/>
                </a:solidFill>
                <a:latin typeface="Helvetica" pitchFamily="2"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55A245"/>
                </a:solidFill>
                <a:effectLst/>
                <a:uLnTx/>
                <a:uFillTx/>
                <a:latin typeface="+mj-lt"/>
                <a:ea typeface="+mj-ea"/>
                <a:cs typeface="+mj-cs"/>
              </a:rPr>
              <a:t>Fast Adoption – GMV</a:t>
            </a:r>
            <a:r>
              <a:rPr kumimoji="0" lang="en-US" sz="3200" b="1" i="0" u="none" strike="noStrike" kern="1200" cap="none" spc="0" normalizeH="0" noProof="0" dirty="0" smtClean="0">
                <a:ln>
                  <a:noFill/>
                </a:ln>
                <a:solidFill>
                  <a:srgbClr val="55A245"/>
                </a:solidFill>
                <a:effectLst/>
                <a:uLnTx/>
                <a:uFillTx/>
                <a:latin typeface="+mj-lt"/>
                <a:ea typeface="+mj-ea"/>
                <a:cs typeface="+mj-cs"/>
              </a:rPr>
              <a:t> Growth  </a:t>
            </a:r>
            <a:r>
              <a:rPr kumimoji="0" lang="en-US" sz="3200" b="1" i="0" u="none" strike="noStrike" kern="1200" cap="none" spc="0" normalizeH="0" baseline="0" noProof="0" dirty="0" smtClean="0">
                <a:ln>
                  <a:noFill/>
                </a:ln>
                <a:solidFill>
                  <a:srgbClr val="55A245"/>
                </a:solidFill>
                <a:effectLst/>
                <a:uLnTx/>
                <a:uFillTx/>
                <a:latin typeface="+mj-lt"/>
                <a:ea typeface="+mj-ea"/>
                <a:cs typeface="+mj-cs"/>
              </a:rPr>
              <a:t> </a:t>
            </a:r>
            <a:endParaRPr kumimoji="0" lang="en-US" sz="3200" b="1" i="0" u="none" strike="noStrike" kern="1200" cap="none" spc="0" normalizeH="0" baseline="0" noProof="0" dirty="0">
              <a:ln>
                <a:noFill/>
              </a:ln>
              <a:solidFill>
                <a:srgbClr val="55A245"/>
              </a:solidFill>
              <a:effectLst/>
              <a:uLnTx/>
              <a:uFillTx/>
              <a:latin typeface="+mj-lt"/>
              <a:ea typeface="+mj-ea"/>
              <a:cs typeface="+mj-cs"/>
            </a:endParaRPr>
          </a:p>
        </p:txBody>
      </p:sp>
      <p:graphicFrame>
        <p:nvGraphicFramePr>
          <p:cNvPr id="7" name="Object 3"/>
          <p:cNvGraphicFramePr>
            <a:graphicFrameLocks noChangeAspect="1"/>
          </p:cNvGraphicFramePr>
          <p:nvPr>
            <p:custDataLst>
              <p:tags r:id="rId1"/>
            </p:custDataLst>
          </p:nvPr>
        </p:nvGraphicFramePr>
        <p:xfrm>
          <a:off x="1500166" y="1571612"/>
          <a:ext cx="6181088" cy="328614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6929454" y="1285860"/>
            <a:ext cx="857256" cy="276999"/>
          </a:xfrm>
          <a:prstGeom prst="rect">
            <a:avLst/>
          </a:prstGeom>
          <a:noFill/>
        </p:spPr>
        <p:txBody>
          <a:bodyPr wrap="square" rtlCol="0">
            <a:spAutoFit/>
          </a:bodyPr>
          <a:lstStyle/>
          <a:p>
            <a:r>
              <a:rPr lang="en-US" sz="1100" b="1" dirty="0" smtClean="0"/>
              <a:t>Rs. </a:t>
            </a:r>
            <a:r>
              <a:rPr lang="en-US" sz="1200" b="1" dirty="0" smtClean="0"/>
              <a:t>Lacs</a:t>
            </a:r>
            <a:endParaRPr lang="en-US" sz="1200" b="1" dirty="0"/>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928662" y="5229067"/>
            <a:ext cx="7286676" cy="646331"/>
          </a:xfrm>
          <a:prstGeom prst="rect">
            <a:avLst/>
          </a:prstGeom>
          <a:solidFill>
            <a:schemeClr val="accent1">
              <a:lumMod val="20000"/>
              <a:lumOff val="80000"/>
            </a:schemeClr>
          </a:solidFill>
          <a:ln>
            <a:solidFill>
              <a:schemeClr val="tx2">
                <a:lumMod val="60000"/>
                <a:lumOff val="40000"/>
              </a:schemeClr>
            </a:solidFill>
          </a:ln>
        </p:spPr>
        <p:txBody>
          <a:bodyPr wrap="square" rtlCol="0">
            <a:spAutoFit/>
          </a:bodyPr>
          <a:lstStyle/>
          <a:p>
            <a:pPr algn="ctr"/>
            <a:r>
              <a:rPr lang="en-US" dirty="0" smtClean="0">
                <a:latin typeface="+mj-lt"/>
              </a:rPr>
              <a:t>Added </a:t>
            </a:r>
            <a:r>
              <a:rPr lang="en-US" dirty="0" smtClean="0">
                <a:latin typeface="+mj-lt"/>
              </a:rPr>
              <a:t>909 </a:t>
            </a:r>
            <a:r>
              <a:rPr lang="en-US" dirty="0" smtClean="0">
                <a:latin typeface="+mj-lt"/>
              </a:rPr>
              <a:t>Stores in Q2 FY16</a:t>
            </a:r>
          </a:p>
          <a:p>
            <a:pPr algn="ctr"/>
            <a:r>
              <a:rPr lang="en-US" dirty="0" smtClean="0">
                <a:latin typeface="+mj-lt"/>
              </a:rPr>
              <a:t>Empowering small entrepreneurs  (Mom &amp; Pop Stores), </a:t>
            </a:r>
          </a:p>
        </p:txBody>
      </p:sp>
      <p:sp>
        <p:nvSpPr>
          <p:cNvPr id="11" name="Title 13"/>
          <p:cNvSpPr txBox="1">
            <a:spLocks/>
          </p:cNvSpPr>
          <p:nvPr/>
        </p:nvSpPr>
        <p:spPr>
          <a:xfrm>
            <a:off x="381000" y="274638"/>
            <a:ext cx="6705600" cy="563562"/>
          </a:xfrm>
          <a:prstGeom prst="rect">
            <a:avLst/>
          </a:prstGeom>
        </p:spPr>
        <p:txBody>
          <a:bodyPr/>
          <a:lstStyle>
            <a:lvl1pPr algn="l">
              <a:defRPr sz="3200" b="1" baseline="0">
                <a:solidFill>
                  <a:srgbClr val="55A245"/>
                </a:solidFill>
                <a:latin typeface="Helvetica" pitchFamily="2"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55A245"/>
                </a:solidFill>
                <a:effectLst/>
                <a:uLnTx/>
                <a:uFillTx/>
                <a:latin typeface="+mj-lt"/>
                <a:ea typeface="+mj-ea"/>
                <a:cs typeface="+mj-cs"/>
              </a:rPr>
              <a:t>Fast Adoption – Network</a:t>
            </a:r>
            <a:r>
              <a:rPr kumimoji="0" lang="en-US" sz="3200" b="1" i="0" u="none" strike="noStrike" kern="1200" cap="none" spc="0" normalizeH="0" noProof="0" dirty="0" smtClean="0">
                <a:ln>
                  <a:noFill/>
                </a:ln>
                <a:solidFill>
                  <a:srgbClr val="55A245"/>
                </a:solidFill>
                <a:effectLst/>
                <a:uLnTx/>
                <a:uFillTx/>
                <a:latin typeface="+mj-lt"/>
                <a:ea typeface="+mj-ea"/>
                <a:cs typeface="+mj-cs"/>
              </a:rPr>
              <a:t> Growth</a:t>
            </a:r>
            <a:r>
              <a:rPr kumimoji="0" lang="en-US" sz="3200" b="1" i="0" u="none" strike="noStrike" kern="1200" cap="none" spc="0" normalizeH="0" baseline="0" noProof="0" dirty="0" smtClean="0">
                <a:ln>
                  <a:noFill/>
                </a:ln>
                <a:solidFill>
                  <a:srgbClr val="55A245"/>
                </a:solidFill>
                <a:effectLst/>
                <a:uLnTx/>
                <a:uFillTx/>
                <a:latin typeface="+mj-lt"/>
                <a:ea typeface="+mj-ea"/>
                <a:cs typeface="+mj-cs"/>
              </a:rPr>
              <a:t> </a:t>
            </a:r>
            <a:endParaRPr kumimoji="0" lang="en-US" sz="3200" b="1" i="0" u="none" strike="noStrike" kern="1200" cap="none" spc="0" normalizeH="0" baseline="0" noProof="0" dirty="0">
              <a:ln>
                <a:noFill/>
              </a:ln>
              <a:solidFill>
                <a:srgbClr val="55A245"/>
              </a:solidFill>
              <a:effectLst/>
              <a:uLnTx/>
              <a:uFillTx/>
              <a:latin typeface="+mj-lt"/>
              <a:ea typeface="+mj-ea"/>
              <a:cs typeface="+mj-cs"/>
            </a:endParaRPr>
          </a:p>
        </p:txBody>
      </p:sp>
      <p:graphicFrame>
        <p:nvGraphicFramePr>
          <p:cNvPr id="5" name="Object 3"/>
          <p:cNvGraphicFramePr>
            <a:graphicFrameLocks noChangeAspect="1"/>
          </p:cNvGraphicFramePr>
          <p:nvPr>
            <p:custDataLst>
              <p:tags r:id="rId1"/>
            </p:custDataLst>
          </p:nvPr>
        </p:nvGraphicFramePr>
        <p:xfrm>
          <a:off x="1500166" y="1571612"/>
          <a:ext cx="6181088" cy="328614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latest map april 15.JPG"/>
          <p:cNvPicPr>
            <a:picLocks noChangeAspect="1"/>
          </p:cNvPicPr>
          <p:nvPr/>
        </p:nvPicPr>
        <p:blipFill>
          <a:blip r:embed="rId2" cstate="print"/>
          <a:stretch>
            <a:fillRect/>
          </a:stretch>
        </p:blipFill>
        <p:spPr>
          <a:xfrm>
            <a:off x="533400" y="1143000"/>
            <a:ext cx="8001000" cy="5181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12" name="Table 11"/>
          <p:cNvGraphicFramePr>
            <a:graphicFrameLocks noGrp="1"/>
          </p:cNvGraphicFramePr>
          <p:nvPr>
            <p:extLst>
              <p:ext uri="{D42A27DB-BD31-4B8C-83A1-F6EECF244321}">
                <p14:modId xmlns="" xmlns:p14="http://schemas.microsoft.com/office/powerpoint/2010/main" val="469487174"/>
              </p:ext>
            </p:extLst>
          </p:nvPr>
        </p:nvGraphicFramePr>
        <p:xfrm>
          <a:off x="4724400" y="5638800"/>
          <a:ext cx="3919566" cy="390526"/>
        </p:xfrm>
        <a:graphic>
          <a:graphicData uri="http://schemas.openxmlformats.org/drawingml/2006/table">
            <a:tbl>
              <a:tblPr firstCol="1" bandRow="1">
                <a:tableStyleId>{F5AB1C69-6EDB-4FF4-983F-18BD219EF322}</a:tableStyleId>
              </a:tblPr>
              <a:tblGrid>
                <a:gridCol w="2381159"/>
                <a:gridCol w="1538407"/>
              </a:tblGrid>
              <a:tr h="290530">
                <a:tc>
                  <a:txBody>
                    <a:bodyPr/>
                    <a:lstStyle/>
                    <a:p>
                      <a:r>
                        <a:rPr lang="en-US" sz="2000" dirty="0" smtClean="0">
                          <a:latin typeface="+mj-lt"/>
                        </a:rPr>
                        <a:t>Maharashtra (West)</a:t>
                      </a:r>
                      <a:endParaRPr lang="en-US" sz="2000" b="1" dirty="0">
                        <a:latin typeface="+mj-lt"/>
                      </a:endParaRPr>
                    </a:p>
                  </a:txBody>
                  <a:tcPr marL="85725" marR="85725" marT="42863" marB="42863" anchor="ctr"/>
                </a:tc>
                <a:tc>
                  <a:txBody>
                    <a:bodyPr/>
                    <a:lstStyle/>
                    <a:p>
                      <a:r>
                        <a:rPr lang="en-US" sz="2000" dirty="0" smtClean="0">
                          <a:latin typeface="+mj-lt"/>
                        </a:rPr>
                        <a:t>653 </a:t>
                      </a:r>
                      <a:r>
                        <a:rPr lang="en-US" sz="2000" baseline="0" dirty="0" smtClean="0">
                          <a:latin typeface="+mj-lt"/>
                        </a:rPr>
                        <a:t>S</a:t>
                      </a:r>
                      <a:r>
                        <a:rPr lang="en-US" sz="2000" dirty="0" smtClean="0">
                          <a:latin typeface="+mj-lt"/>
                        </a:rPr>
                        <a:t>tores</a:t>
                      </a:r>
                      <a:endParaRPr lang="en-US" sz="2000" b="1" dirty="0">
                        <a:latin typeface="+mj-lt"/>
                      </a:endParaRPr>
                    </a:p>
                  </a:txBody>
                  <a:tcPr marL="85725" marR="85725" marT="42863" marB="42863" anchor="ctr"/>
                </a:tc>
              </a:tr>
            </a:tbl>
          </a:graphicData>
        </a:graphic>
      </p:graphicFrame>
      <p:graphicFrame>
        <p:nvGraphicFramePr>
          <p:cNvPr id="14" name="Table 13"/>
          <p:cNvGraphicFramePr>
            <a:graphicFrameLocks noGrp="1"/>
          </p:cNvGraphicFramePr>
          <p:nvPr>
            <p:extLst>
              <p:ext uri="{D42A27DB-BD31-4B8C-83A1-F6EECF244321}">
                <p14:modId xmlns="" xmlns:p14="http://schemas.microsoft.com/office/powerpoint/2010/main" val="1133993674"/>
              </p:ext>
            </p:extLst>
          </p:nvPr>
        </p:nvGraphicFramePr>
        <p:xfrm>
          <a:off x="533400" y="2514600"/>
          <a:ext cx="3252782" cy="457200"/>
        </p:xfrm>
        <a:graphic>
          <a:graphicData uri="http://schemas.openxmlformats.org/drawingml/2006/table">
            <a:tbl>
              <a:tblPr firstCol="1" bandRow="1">
                <a:tableStyleId>{F5AB1C69-6EDB-4FF4-983F-18BD219EF322}</a:tableStyleId>
              </a:tblPr>
              <a:tblGrid>
                <a:gridCol w="1666160"/>
                <a:gridCol w="1586622"/>
              </a:tblGrid>
              <a:tr h="457200">
                <a:tc>
                  <a:txBody>
                    <a:bodyPr/>
                    <a:lstStyle/>
                    <a:p>
                      <a:r>
                        <a:rPr lang="en-US" sz="2000" dirty="0" smtClean="0">
                          <a:latin typeface="+mj-lt"/>
                        </a:rPr>
                        <a:t>Rajasthan</a:t>
                      </a:r>
                      <a:endParaRPr lang="en-US" sz="2000" b="1" dirty="0">
                        <a:latin typeface="+mj-lt"/>
                      </a:endParaRPr>
                    </a:p>
                  </a:txBody>
                  <a:tcPr marL="133166" marR="133166" marT="66583" marB="66583" anchor="ctr"/>
                </a:tc>
                <a:tc>
                  <a:txBody>
                    <a:bodyPr/>
                    <a:lstStyle/>
                    <a:p>
                      <a:r>
                        <a:rPr lang="en-US" sz="2000" dirty="0" smtClean="0">
                          <a:latin typeface="+mj-lt"/>
                        </a:rPr>
                        <a:t> 1084</a:t>
                      </a:r>
                      <a:r>
                        <a:rPr lang="en-US" sz="2000" baseline="0" dirty="0" smtClean="0">
                          <a:latin typeface="+mj-lt"/>
                        </a:rPr>
                        <a:t> </a:t>
                      </a:r>
                      <a:r>
                        <a:rPr lang="en-US" sz="2000" dirty="0" smtClean="0">
                          <a:latin typeface="+mj-lt"/>
                        </a:rPr>
                        <a:t>Stores</a:t>
                      </a:r>
                      <a:endParaRPr lang="en-US" sz="2000" b="1" dirty="0">
                        <a:latin typeface="+mj-lt"/>
                      </a:endParaRPr>
                    </a:p>
                  </a:txBody>
                  <a:tcPr marL="133166" marR="133166" marT="66583" marB="66583" anchor="ctr"/>
                </a:tc>
              </a:tr>
            </a:tbl>
          </a:graphicData>
        </a:graphic>
      </p:graphicFrame>
      <p:graphicFrame>
        <p:nvGraphicFramePr>
          <p:cNvPr id="15" name="Table 14"/>
          <p:cNvGraphicFramePr>
            <a:graphicFrameLocks noGrp="1"/>
          </p:cNvGraphicFramePr>
          <p:nvPr>
            <p:extLst>
              <p:ext uri="{D42A27DB-BD31-4B8C-83A1-F6EECF244321}">
                <p14:modId xmlns="" xmlns:p14="http://schemas.microsoft.com/office/powerpoint/2010/main" val="2236562595"/>
              </p:ext>
            </p:extLst>
          </p:nvPr>
        </p:nvGraphicFramePr>
        <p:xfrm>
          <a:off x="3581400" y="3429000"/>
          <a:ext cx="2990863" cy="439270"/>
        </p:xfrm>
        <a:graphic>
          <a:graphicData uri="http://schemas.openxmlformats.org/drawingml/2006/table">
            <a:tbl>
              <a:tblPr firstCol="1" bandRow="1">
                <a:tableStyleId>{F5AB1C69-6EDB-4FF4-983F-18BD219EF322}</a:tableStyleId>
              </a:tblPr>
              <a:tblGrid>
                <a:gridCol w="1500524"/>
                <a:gridCol w="1490339"/>
              </a:tblGrid>
              <a:tr h="357190">
                <a:tc>
                  <a:txBody>
                    <a:bodyPr/>
                    <a:lstStyle/>
                    <a:p>
                      <a:r>
                        <a:rPr lang="en-US" sz="2000" dirty="0" smtClean="0">
                          <a:latin typeface="+mj-lt"/>
                        </a:rPr>
                        <a:t>Gujarat</a:t>
                      </a:r>
                      <a:endParaRPr lang="en-US" sz="2000" b="1" dirty="0">
                        <a:latin typeface="+mj-lt"/>
                      </a:endParaRPr>
                    </a:p>
                  </a:txBody>
                  <a:tcPr marL="134470" marR="134470" marT="67235" marB="67235" anchor="ctr"/>
                </a:tc>
                <a:tc>
                  <a:txBody>
                    <a:bodyPr/>
                    <a:lstStyle/>
                    <a:p>
                      <a:r>
                        <a:rPr lang="en-US" sz="2000" kern="1200" dirty="0" smtClean="0">
                          <a:solidFill>
                            <a:schemeClr val="dk1"/>
                          </a:solidFill>
                          <a:latin typeface="+mj-lt"/>
                          <a:ea typeface="+mn-ea"/>
                          <a:cs typeface="+mn-cs"/>
                        </a:rPr>
                        <a:t>615</a:t>
                      </a:r>
                      <a:r>
                        <a:rPr lang="en-US" sz="1800" b="1" i="0" kern="1200" dirty="0" smtClean="0">
                          <a:solidFill>
                            <a:schemeClr val="dk1"/>
                          </a:solidFill>
                          <a:latin typeface="+mn-lt"/>
                          <a:ea typeface="+mn-ea"/>
                          <a:cs typeface="+mn-cs"/>
                        </a:rPr>
                        <a:t> </a:t>
                      </a:r>
                      <a:r>
                        <a:rPr lang="en-US" sz="2000" baseline="0" dirty="0" smtClean="0">
                          <a:latin typeface="+mj-lt"/>
                        </a:rPr>
                        <a:t>Stores</a:t>
                      </a:r>
                      <a:endParaRPr lang="en-US" sz="2000" b="0" dirty="0">
                        <a:latin typeface="+mj-lt"/>
                      </a:endParaRPr>
                    </a:p>
                  </a:txBody>
                  <a:tcPr marL="134470" marR="134470" marT="67235" marB="67235" anchor="ctr"/>
                </a:tc>
              </a:tr>
            </a:tbl>
          </a:graphicData>
        </a:graphic>
      </p:graphicFrame>
      <p:graphicFrame>
        <p:nvGraphicFramePr>
          <p:cNvPr id="6" name="Table 5"/>
          <p:cNvGraphicFramePr>
            <a:graphicFrameLocks noGrp="1"/>
          </p:cNvGraphicFramePr>
          <p:nvPr>
            <p:extLst>
              <p:ext uri="{D42A27DB-BD31-4B8C-83A1-F6EECF244321}">
                <p14:modId xmlns="" xmlns:p14="http://schemas.microsoft.com/office/powerpoint/2010/main" val="2546089526"/>
              </p:ext>
            </p:extLst>
          </p:nvPr>
        </p:nvGraphicFramePr>
        <p:xfrm>
          <a:off x="5611691" y="4724400"/>
          <a:ext cx="2817961" cy="439270"/>
        </p:xfrm>
        <a:graphic>
          <a:graphicData uri="http://schemas.openxmlformats.org/drawingml/2006/table">
            <a:tbl>
              <a:tblPr firstCol="1" bandRow="1">
                <a:tableStyleId>{F5AB1C69-6EDB-4FF4-983F-18BD219EF322}</a:tableStyleId>
              </a:tblPr>
              <a:tblGrid>
                <a:gridCol w="1413779"/>
                <a:gridCol w="1404182"/>
              </a:tblGrid>
              <a:tr h="347674">
                <a:tc>
                  <a:txBody>
                    <a:bodyPr/>
                    <a:lstStyle/>
                    <a:p>
                      <a:r>
                        <a:rPr lang="en-US" sz="2000" dirty="0" smtClean="0">
                          <a:latin typeface="+mj-lt"/>
                        </a:rPr>
                        <a:t>MP &amp; CG</a:t>
                      </a:r>
                      <a:endParaRPr lang="en-US" sz="2000" b="1" dirty="0">
                        <a:latin typeface="+mj-lt"/>
                      </a:endParaRPr>
                    </a:p>
                  </a:txBody>
                  <a:tcPr marL="134470" marR="134470" marT="67235" marB="67235" anchor="ctr"/>
                </a:tc>
                <a:tc>
                  <a:txBody>
                    <a:bodyPr/>
                    <a:lstStyle/>
                    <a:p>
                      <a:r>
                        <a:rPr lang="en-US" sz="2000" dirty="0" smtClean="0">
                          <a:latin typeface="+mj-lt"/>
                        </a:rPr>
                        <a:t>164 </a:t>
                      </a:r>
                      <a:r>
                        <a:rPr lang="en-US" sz="2000" baseline="0" dirty="0" smtClean="0">
                          <a:latin typeface="+mj-lt"/>
                        </a:rPr>
                        <a:t>Stores</a:t>
                      </a:r>
                      <a:endParaRPr lang="en-US" sz="2000" b="0" dirty="0">
                        <a:latin typeface="+mj-lt"/>
                      </a:endParaRPr>
                    </a:p>
                  </a:txBody>
                  <a:tcPr marL="134470" marR="134470" marT="67235" marB="67235" anchor="ctr"/>
                </a:tc>
              </a:tr>
            </a:tbl>
          </a:graphicData>
        </a:graphic>
      </p:graphicFrame>
      <p:graphicFrame>
        <p:nvGraphicFramePr>
          <p:cNvPr id="7" name="Table 6"/>
          <p:cNvGraphicFramePr>
            <a:graphicFrameLocks noGrp="1"/>
          </p:cNvGraphicFramePr>
          <p:nvPr>
            <p:extLst>
              <p:ext uri="{D42A27DB-BD31-4B8C-83A1-F6EECF244321}">
                <p14:modId xmlns="" xmlns:p14="http://schemas.microsoft.com/office/powerpoint/2010/main" val="2008121840"/>
              </p:ext>
            </p:extLst>
          </p:nvPr>
        </p:nvGraphicFramePr>
        <p:xfrm>
          <a:off x="5230691" y="1295400"/>
          <a:ext cx="2341705" cy="439270"/>
        </p:xfrm>
        <a:graphic>
          <a:graphicData uri="http://schemas.openxmlformats.org/drawingml/2006/table">
            <a:tbl>
              <a:tblPr firstCol="1" bandRow="1">
                <a:tableStyleId>{F5AB1C69-6EDB-4FF4-983F-18BD219EF322}</a:tableStyleId>
              </a:tblPr>
              <a:tblGrid>
                <a:gridCol w="1174840"/>
                <a:gridCol w="1166865"/>
              </a:tblGrid>
              <a:tr h="347650">
                <a:tc>
                  <a:txBody>
                    <a:bodyPr/>
                    <a:lstStyle/>
                    <a:p>
                      <a:r>
                        <a:rPr lang="en-US" sz="2000" dirty="0" smtClean="0">
                          <a:latin typeface="+mj-lt"/>
                        </a:rPr>
                        <a:t>Haryana</a:t>
                      </a:r>
                      <a:endParaRPr lang="en-US" sz="2000" b="1" dirty="0">
                        <a:latin typeface="+mj-lt"/>
                      </a:endParaRPr>
                    </a:p>
                  </a:txBody>
                  <a:tcPr marL="134470" marR="134470" marT="67235" marB="67235" anchor="ctr"/>
                </a:tc>
                <a:tc>
                  <a:txBody>
                    <a:bodyPr/>
                    <a:lstStyle/>
                    <a:p>
                      <a:r>
                        <a:rPr lang="en-US" sz="2000" dirty="0" smtClean="0">
                          <a:latin typeface="+mj-lt"/>
                        </a:rPr>
                        <a:t>4 </a:t>
                      </a:r>
                      <a:r>
                        <a:rPr lang="en-US" sz="2000" baseline="0" dirty="0" smtClean="0">
                          <a:latin typeface="+mj-lt"/>
                        </a:rPr>
                        <a:t>Stores</a:t>
                      </a:r>
                      <a:endParaRPr lang="en-US" sz="2000" b="0" dirty="0">
                        <a:latin typeface="+mj-lt"/>
                      </a:endParaRPr>
                    </a:p>
                  </a:txBody>
                  <a:tcPr marL="134470" marR="134470" marT="67235" marB="67235" anchor="ctr"/>
                </a:tc>
              </a:tr>
            </a:tbl>
          </a:graphicData>
        </a:graphic>
      </p:graphicFrame>
      <p:sp>
        <p:nvSpPr>
          <p:cNvPr id="8" name="Title 13"/>
          <p:cNvSpPr txBox="1">
            <a:spLocks/>
          </p:cNvSpPr>
          <p:nvPr/>
        </p:nvSpPr>
        <p:spPr>
          <a:xfrm>
            <a:off x="381000" y="274638"/>
            <a:ext cx="6705600" cy="563562"/>
          </a:xfrm>
          <a:prstGeom prst="rect">
            <a:avLst/>
          </a:prstGeom>
        </p:spPr>
        <p:txBody>
          <a:bodyPr/>
          <a:lstStyle>
            <a:lvl1pPr algn="l">
              <a:defRPr sz="3200" b="1" baseline="0">
                <a:solidFill>
                  <a:srgbClr val="55A245"/>
                </a:solidFill>
                <a:latin typeface="Helvetica" pitchFamily="2"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err="1" smtClean="0">
                <a:latin typeface="+mj-lt"/>
                <a:ea typeface="+mj-ea"/>
                <a:cs typeface="+mj-cs"/>
              </a:rPr>
              <a:t>iStreet</a:t>
            </a:r>
            <a:r>
              <a:rPr lang="en-US" dirty="0" smtClean="0">
                <a:latin typeface="+mj-lt"/>
                <a:ea typeface="+mj-ea"/>
                <a:cs typeface="+mj-cs"/>
              </a:rPr>
              <a:t> Bazaar Stores</a:t>
            </a:r>
            <a:endParaRPr kumimoji="0" lang="en-US" sz="3200" b="1" i="0" u="none" strike="noStrike" kern="1200" cap="none" spc="0" normalizeH="0" baseline="0" noProof="0" dirty="0">
              <a:ln>
                <a:noFill/>
              </a:ln>
              <a:solidFill>
                <a:srgbClr val="55A245"/>
              </a:solidFill>
              <a:effectLst/>
              <a:uLnTx/>
              <a:uFillTx/>
              <a:latin typeface="+mj-lt"/>
              <a:ea typeface="+mj-ea"/>
              <a:cs typeface="+mj-cs"/>
            </a:endParaRPr>
          </a:p>
        </p:txBody>
      </p:sp>
    </p:spTree>
    <p:extLst>
      <p:ext uri="{BB962C8B-B14F-4D97-AF65-F5344CB8AC3E}">
        <p14:creationId xmlns="" xmlns:p14="http://schemas.microsoft.com/office/powerpoint/2010/main" val="2074154809"/>
      </p:ext>
    </p:extLst>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3248&quot;/&gt;&lt;CPresentation id=&quot;1&quot;&gt;&lt;m_precDefaultNumber&gt;&lt;m_bNumberIsYear val=&quot;1&quot;/&gt;&lt;m_chMinusSymbol&gt;-&lt;/m_chMinusSymbol&gt;&lt;m_chDecimalSymbol17909&gt;.&lt;/m_chDecimalSymbol17909&gt;&lt;m_nGroupingDigits17909 val=&quot;3&quot;/&gt;&lt;m_chGroupingSymbol17909&gt;,&lt;/m_chGroupingSymbol17909&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precDefaultPercent&gt;&lt;m_precDefaultDate&gt;&lt;m_bNumberIsYear val=&quot;0&quot;/&gt;&lt;m_strFormatTime&gt;%d-%m-%Y&lt;/m_strFormatTime&gt;&lt;/m_precDefaultDate&gt;&lt;m_precDefaultYear/&gt;&lt;m_precDefaultQuarter/&gt;&lt;m_precDefaultMonth/&gt;&lt;m_precDefaultWeek/&gt;&lt;m_precDefaultDay/&gt;&lt;m_mruColor&gt;&lt;m_vecMRU length=&quot;2&quot;&gt;&lt;elem m_fUsage=&quot;5.69680045408467790000E+000&quot;&gt;&lt;m_msothmcolidx val=&quot;0&quot;/&gt;&lt;m_rgb r=&quot;d5&quot; g=&quot;99&quot; b=&quot;88&quot;/&gt;&lt;m_ppcolschidx tagver0=&quot;23004&quot; tagname0=&quot;m_ppcolschidxUNRECOGNIZED&quot; val=&quot;0&quot;/&gt;&lt;m_nBrightness val=&quot;0&quot;/&gt;&lt;/elem&gt;&lt;elem m_fUsage=&quot;3.31842864373171230000E+000&quot;&gt;&lt;m_msothmcolidx val=&quot;0&quot;/&gt;&lt;m_rgb r=&quot;b9&quot; g=&quot;d7&quot; b=&quot;7a&quot;/&gt;&lt;m_ppcolschidx tagver0=&quot;23004&quot; tagname0=&quot;m_ppcolschidxUNRECOGNIZED&quot; val=&quot;0&quot;/&gt;&lt;m_nBrightness val=&quot;0&quot;/&gt;&lt;/elem&gt;&lt;/m_vecMRU&gt;&lt;/m_mruColor&gt;&lt;m_eweekdayFirstOfWeek val=&quot;2&quot;/&gt;&lt;m_eweekdayFirstOfWorkweek val=&quot;2&quot;/&gt;&lt;m_eweekdayFirstOfWeekend val=&quot;7&quot;/&gt;&lt;/CPresentation&gt;&lt;/root&gt;"/>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mK_FxPdW.E2b0_0evYx.8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mK_FxPdW.E2b0_0evYx.8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mK_FxPdW.E2b0_0evYx.8A"/>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8723</TotalTime>
  <Words>428</Words>
  <Application>Microsoft Macintosh PowerPoint</Application>
  <PresentationFormat>On-screen Show (4:3)</PresentationFormat>
  <Paragraphs>92</Paragraphs>
  <Slides>13</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5" baseType="lpstr">
      <vt:lpstr>1_Office Theme</vt:lpstr>
      <vt:lpstr>think-cell Slide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Ruchi</dc:creator>
  <cp:lastModifiedBy>iSNLPC-13</cp:lastModifiedBy>
  <cp:revision>1082</cp:revision>
  <dcterms:created xsi:type="dcterms:W3CDTF">2006-08-16T00:00:00Z</dcterms:created>
  <dcterms:modified xsi:type="dcterms:W3CDTF">2015-10-13T09:13:35Z</dcterms:modified>
</cp:coreProperties>
</file>